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27"/>
  </p:normalViewPr>
  <p:slideViewPr>
    <p:cSldViewPr snapToGrid="0" snapToObjects="1">
      <p:cViewPr varScale="1">
        <p:scale>
          <a:sx n="116" d="100"/>
          <a:sy n="116"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40068-3F99-804E-A0D6-9FE449E805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AEB78B-4C01-F94B-9B3A-9EB6678003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7A721E-6B63-784E-84A0-BAE8A3294A20}"/>
              </a:ext>
            </a:extLst>
          </p:cNvPr>
          <p:cNvSpPr>
            <a:spLocks noGrp="1"/>
          </p:cNvSpPr>
          <p:nvPr>
            <p:ph type="dt" sz="half" idx="10"/>
          </p:nvPr>
        </p:nvSpPr>
        <p:spPr/>
        <p:txBody>
          <a:bodyPr/>
          <a:lstStyle/>
          <a:p>
            <a:fld id="{C9F83727-431E-2944-84E5-09BD6B734199}" type="datetimeFigureOut">
              <a:rPr lang="en-US" smtClean="0"/>
              <a:t>10/28/20</a:t>
            </a:fld>
            <a:endParaRPr lang="en-US" dirty="0"/>
          </a:p>
        </p:txBody>
      </p:sp>
      <p:sp>
        <p:nvSpPr>
          <p:cNvPr id="5" name="Footer Placeholder 4">
            <a:extLst>
              <a:ext uri="{FF2B5EF4-FFF2-40B4-BE49-F238E27FC236}">
                <a16:creationId xmlns:a16="http://schemas.microsoft.com/office/drawing/2014/main" id="{77AF5E6F-5B04-4E43-95D8-995D3FC72B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7AFD6E-3195-3143-8924-083E503F75C0}"/>
              </a:ext>
            </a:extLst>
          </p:cNvPr>
          <p:cNvSpPr>
            <a:spLocks noGrp="1"/>
          </p:cNvSpPr>
          <p:nvPr>
            <p:ph type="sldNum" sz="quarter" idx="12"/>
          </p:nvPr>
        </p:nvSpPr>
        <p:spPr/>
        <p:txBody>
          <a:bodyPr/>
          <a:lstStyle/>
          <a:p>
            <a:fld id="{FA211C5F-9342-5C47-9B16-0E048D94C743}" type="slidenum">
              <a:rPr lang="en-US" smtClean="0"/>
              <a:t>‹#›</a:t>
            </a:fld>
            <a:endParaRPr lang="en-US" dirty="0"/>
          </a:p>
        </p:txBody>
      </p:sp>
    </p:spTree>
    <p:extLst>
      <p:ext uri="{BB962C8B-B14F-4D97-AF65-F5344CB8AC3E}">
        <p14:creationId xmlns:p14="http://schemas.microsoft.com/office/powerpoint/2010/main" val="1428710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5C092-E7DF-364B-BEC8-04FB4335BD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ECC710-EE93-5C4B-9E3B-D69F798759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747036-D0CF-AC4A-AEE6-E4D29E084CBD}"/>
              </a:ext>
            </a:extLst>
          </p:cNvPr>
          <p:cNvSpPr>
            <a:spLocks noGrp="1"/>
          </p:cNvSpPr>
          <p:nvPr>
            <p:ph type="dt" sz="half" idx="10"/>
          </p:nvPr>
        </p:nvSpPr>
        <p:spPr/>
        <p:txBody>
          <a:bodyPr/>
          <a:lstStyle/>
          <a:p>
            <a:fld id="{C9F83727-431E-2944-84E5-09BD6B734199}" type="datetimeFigureOut">
              <a:rPr lang="en-US" smtClean="0"/>
              <a:t>10/28/20</a:t>
            </a:fld>
            <a:endParaRPr lang="en-US" dirty="0"/>
          </a:p>
        </p:txBody>
      </p:sp>
      <p:sp>
        <p:nvSpPr>
          <p:cNvPr id="5" name="Footer Placeholder 4">
            <a:extLst>
              <a:ext uri="{FF2B5EF4-FFF2-40B4-BE49-F238E27FC236}">
                <a16:creationId xmlns:a16="http://schemas.microsoft.com/office/drawing/2014/main" id="{2929789E-4164-D84E-9333-F23A859E34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702735-5700-0840-A4C5-ACF1DDE6D1EC}"/>
              </a:ext>
            </a:extLst>
          </p:cNvPr>
          <p:cNvSpPr>
            <a:spLocks noGrp="1"/>
          </p:cNvSpPr>
          <p:nvPr>
            <p:ph type="sldNum" sz="quarter" idx="12"/>
          </p:nvPr>
        </p:nvSpPr>
        <p:spPr/>
        <p:txBody>
          <a:bodyPr/>
          <a:lstStyle/>
          <a:p>
            <a:fld id="{FA211C5F-9342-5C47-9B16-0E048D94C743}" type="slidenum">
              <a:rPr lang="en-US" smtClean="0"/>
              <a:t>‹#›</a:t>
            </a:fld>
            <a:endParaRPr lang="en-US" dirty="0"/>
          </a:p>
        </p:txBody>
      </p:sp>
    </p:spTree>
    <p:extLst>
      <p:ext uri="{BB962C8B-B14F-4D97-AF65-F5344CB8AC3E}">
        <p14:creationId xmlns:p14="http://schemas.microsoft.com/office/powerpoint/2010/main" val="253065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8D8D54-C655-C249-A035-EE88BDD5A1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2A2386-CC53-3544-B2ED-07213D3604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C3CDEE-77DE-6348-B270-C04E8C296386}"/>
              </a:ext>
            </a:extLst>
          </p:cNvPr>
          <p:cNvSpPr>
            <a:spLocks noGrp="1"/>
          </p:cNvSpPr>
          <p:nvPr>
            <p:ph type="dt" sz="half" idx="10"/>
          </p:nvPr>
        </p:nvSpPr>
        <p:spPr/>
        <p:txBody>
          <a:bodyPr/>
          <a:lstStyle/>
          <a:p>
            <a:fld id="{C9F83727-431E-2944-84E5-09BD6B734199}" type="datetimeFigureOut">
              <a:rPr lang="en-US" smtClean="0"/>
              <a:t>10/28/20</a:t>
            </a:fld>
            <a:endParaRPr lang="en-US" dirty="0"/>
          </a:p>
        </p:txBody>
      </p:sp>
      <p:sp>
        <p:nvSpPr>
          <p:cNvPr id="5" name="Footer Placeholder 4">
            <a:extLst>
              <a:ext uri="{FF2B5EF4-FFF2-40B4-BE49-F238E27FC236}">
                <a16:creationId xmlns:a16="http://schemas.microsoft.com/office/drawing/2014/main" id="{A5EB225E-F440-C64F-A54E-89C6F38964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C09027-FF98-954A-BFF2-9ABD0F0C2A6B}"/>
              </a:ext>
            </a:extLst>
          </p:cNvPr>
          <p:cNvSpPr>
            <a:spLocks noGrp="1"/>
          </p:cNvSpPr>
          <p:nvPr>
            <p:ph type="sldNum" sz="quarter" idx="12"/>
          </p:nvPr>
        </p:nvSpPr>
        <p:spPr/>
        <p:txBody>
          <a:bodyPr/>
          <a:lstStyle/>
          <a:p>
            <a:fld id="{FA211C5F-9342-5C47-9B16-0E048D94C743}" type="slidenum">
              <a:rPr lang="en-US" smtClean="0"/>
              <a:t>‹#›</a:t>
            </a:fld>
            <a:endParaRPr lang="en-US" dirty="0"/>
          </a:p>
        </p:txBody>
      </p:sp>
    </p:spTree>
    <p:extLst>
      <p:ext uri="{BB962C8B-B14F-4D97-AF65-F5344CB8AC3E}">
        <p14:creationId xmlns:p14="http://schemas.microsoft.com/office/powerpoint/2010/main" val="161278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3DA66-B507-354F-84B8-935924D9FD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F3081C-5662-014E-B9CC-9D7428306C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117BB-BCB6-2142-949A-B409EBF1A89E}"/>
              </a:ext>
            </a:extLst>
          </p:cNvPr>
          <p:cNvSpPr>
            <a:spLocks noGrp="1"/>
          </p:cNvSpPr>
          <p:nvPr>
            <p:ph type="dt" sz="half" idx="10"/>
          </p:nvPr>
        </p:nvSpPr>
        <p:spPr/>
        <p:txBody>
          <a:bodyPr/>
          <a:lstStyle/>
          <a:p>
            <a:fld id="{C9F83727-431E-2944-84E5-09BD6B734199}" type="datetimeFigureOut">
              <a:rPr lang="en-US" smtClean="0"/>
              <a:t>10/28/20</a:t>
            </a:fld>
            <a:endParaRPr lang="en-US" dirty="0"/>
          </a:p>
        </p:txBody>
      </p:sp>
      <p:sp>
        <p:nvSpPr>
          <p:cNvPr id="5" name="Footer Placeholder 4">
            <a:extLst>
              <a:ext uri="{FF2B5EF4-FFF2-40B4-BE49-F238E27FC236}">
                <a16:creationId xmlns:a16="http://schemas.microsoft.com/office/drawing/2014/main" id="{00A7A0AC-13C6-1B41-8ABB-7AA0A25E33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C570D31-CC12-3842-81FB-F7560AF044F9}"/>
              </a:ext>
            </a:extLst>
          </p:cNvPr>
          <p:cNvSpPr>
            <a:spLocks noGrp="1"/>
          </p:cNvSpPr>
          <p:nvPr>
            <p:ph type="sldNum" sz="quarter" idx="12"/>
          </p:nvPr>
        </p:nvSpPr>
        <p:spPr/>
        <p:txBody>
          <a:bodyPr/>
          <a:lstStyle/>
          <a:p>
            <a:fld id="{FA211C5F-9342-5C47-9B16-0E048D94C743}" type="slidenum">
              <a:rPr lang="en-US" smtClean="0"/>
              <a:t>‹#›</a:t>
            </a:fld>
            <a:endParaRPr lang="en-US" dirty="0"/>
          </a:p>
        </p:txBody>
      </p:sp>
    </p:spTree>
    <p:extLst>
      <p:ext uri="{BB962C8B-B14F-4D97-AF65-F5344CB8AC3E}">
        <p14:creationId xmlns:p14="http://schemas.microsoft.com/office/powerpoint/2010/main" val="130548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4A6FF-30AA-EA44-9210-FE0FA9F092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B11805-5731-D945-94FF-433FBED511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132B132-7A16-BA4E-AA15-63798133BE53}"/>
              </a:ext>
            </a:extLst>
          </p:cNvPr>
          <p:cNvSpPr>
            <a:spLocks noGrp="1"/>
          </p:cNvSpPr>
          <p:nvPr>
            <p:ph type="dt" sz="half" idx="10"/>
          </p:nvPr>
        </p:nvSpPr>
        <p:spPr/>
        <p:txBody>
          <a:bodyPr/>
          <a:lstStyle/>
          <a:p>
            <a:fld id="{C9F83727-431E-2944-84E5-09BD6B734199}" type="datetimeFigureOut">
              <a:rPr lang="en-US" smtClean="0"/>
              <a:t>10/28/20</a:t>
            </a:fld>
            <a:endParaRPr lang="en-US" dirty="0"/>
          </a:p>
        </p:txBody>
      </p:sp>
      <p:sp>
        <p:nvSpPr>
          <p:cNvPr id="5" name="Footer Placeholder 4">
            <a:extLst>
              <a:ext uri="{FF2B5EF4-FFF2-40B4-BE49-F238E27FC236}">
                <a16:creationId xmlns:a16="http://schemas.microsoft.com/office/drawing/2014/main" id="{88E51FE6-67CA-6C4C-9D96-F0E9C3C2B8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5202C9-338C-1540-ACC4-DA1075F32A2A}"/>
              </a:ext>
            </a:extLst>
          </p:cNvPr>
          <p:cNvSpPr>
            <a:spLocks noGrp="1"/>
          </p:cNvSpPr>
          <p:nvPr>
            <p:ph type="sldNum" sz="quarter" idx="12"/>
          </p:nvPr>
        </p:nvSpPr>
        <p:spPr/>
        <p:txBody>
          <a:bodyPr/>
          <a:lstStyle/>
          <a:p>
            <a:fld id="{FA211C5F-9342-5C47-9B16-0E048D94C743}" type="slidenum">
              <a:rPr lang="en-US" smtClean="0"/>
              <a:t>‹#›</a:t>
            </a:fld>
            <a:endParaRPr lang="en-US" dirty="0"/>
          </a:p>
        </p:txBody>
      </p:sp>
    </p:spTree>
    <p:extLst>
      <p:ext uri="{BB962C8B-B14F-4D97-AF65-F5344CB8AC3E}">
        <p14:creationId xmlns:p14="http://schemas.microsoft.com/office/powerpoint/2010/main" val="414408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294A2-A8D7-E041-A097-76C05C5346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2C2068-DE67-0C48-BB5B-DCFDFD23BCA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0EB682-25AA-7648-8FE7-13726DA64F0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BDB81B-8696-6347-9A9C-328F663549AB}"/>
              </a:ext>
            </a:extLst>
          </p:cNvPr>
          <p:cNvSpPr>
            <a:spLocks noGrp="1"/>
          </p:cNvSpPr>
          <p:nvPr>
            <p:ph type="dt" sz="half" idx="10"/>
          </p:nvPr>
        </p:nvSpPr>
        <p:spPr/>
        <p:txBody>
          <a:bodyPr/>
          <a:lstStyle/>
          <a:p>
            <a:fld id="{C9F83727-431E-2944-84E5-09BD6B734199}" type="datetimeFigureOut">
              <a:rPr lang="en-US" smtClean="0"/>
              <a:t>10/28/20</a:t>
            </a:fld>
            <a:endParaRPr lang="en-US" dirty="0"/>
          </a:p>
        </p:txBody>
      </p:sp>
      <p:sp>
        <p:nvSpPr>
          <p:cNvPr id="6" name="Footer Placeholder 5">
            <a:extLst>
              <a:ext uri="{FF2B5EF4-FFF2-40B4-BE49-F238E27FC236}">
                <a16:creationId xmlns:a16="http://schemas.microsoft.com/office/drawing/2014/main" id="{53DED8EB-1AE8-8C43-AFB8-B619BE4D38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D33D09C-1AF2-C643-B401-574F27E3CCD1}"/>
              </a:ext>
            </a:extLst>
          </p:cNvPr>
          <p:cNvSpPr>
            <a:spLocks noGrp="1"/>
          </p:cNvSpPr>
          <p:nvPr>
            <p:ph type="sldNum" sz="quarter" idx="12"/>
          </p:nvPr>
        </p:nvSpPr>
        <p:spPr/>
        <p:txBody>
          <a:bodyPr/>
          <a:lstStyle/>
          <a:p>
            <a:fld id="{FA211C5F-9342-5C47-9B16-0E048D94C743}" type="slidenum">
              <a:rPr lang="en-US" smtClean="0"/>
              <a:t>‹#›</a:t>
            </a:fld>
            <a:endParaRPr lang="en-US" dirty="0"/>
          </a:p>
        </p:txBody>
      </p:sp>
    </p:spTree>
    <p:extLst>
      <p:ext uri="{BB962C8B-B14F-4D97-AF65-F5344CB8AC3E}">
        <p14:creationId xmlns:p14="http://schemas.microsoft.com/office/powerpoint/2010/main" val="1077442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2A8A1-62EF-9E4B-ABF0-F553528AE1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A18666-35E3-1D40-B1EE-9B97F779B4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F2C5664-21B4-104A-B4AC-D9C1A7E722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2F93E9-26FA-6940-936E-36D428E1AD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05008C9-7483-E143-A59E-47B7EF7490E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55F71A-4EBB-A148-8AC1-E956A6CB7208}"/>
              </a:ext>
            </a:extLst>
          </p:cNvPr>
          <p:cNvSpPr>
            <a:spLocks noGrp="1"/>
          </p:cNvSpPr>
          <p:nvPr>
            <p:ph type="dt" sz="half" idx="10"/>
          </p:nvPr>
        </p:nvSpPr>
        <p:spPr/>
        <p:txBody>
          <a:bodyPr/>
          <a:lstStyle/>
          <a:p>
            <a:fld id="{C9F83727-431E-2944-84E5-09BD6B734199}" type="datetimeFigureOut">
              <a:rPr lang="en-US" smtClean="0"/>
              <a:t>10/28/20</a:t>
            </a:fld>
            <a:endParaRPr lang="en-US" dirty="0"/>
          </a:p>
        </p:txBody>
      </p:sp>
      <p:sp>
        <p:nvSpPr>
          <p:cNvPr id="8" name="Footer Placeholder 7">
            <a:extLst>
              <a:ext uri="{FF2B5EF4-FFF2-40B4-BE49-F238E27FC236}">
                <a16:creationId xmlns:a16="http://schemas.microsoft.com/office/drawing/2014/main" id="{FCF2E8AA-03D0-0649-BBF2-37A66576795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0A38758-C14F-524C-A18E-E7BD96AFC87C}"/>
              </a:ext>
            </a:extLst>
          </p:cNvPr>
          <p:cNvSpPr>
            <a:spLocks noGrp="1"/>
          </p:cNvSpPr>
          <p:nvPr>
            <p:ph type="sldNum" sz="quarter" idx="12"/>
          </p:nvPr>
        </p:nvSpPr>
        <p:spPr/>
        <p:txBody>
          <a:bodyPr/>
          <a:lstStyle/>
          <a:p>
            <a:fld id="{FA211C5F-9342-5C47-9B16-0E048D94C743}" type="slidenum">
              <a:rPr lang="en-US" smtClean="0"/>
              <a:t>‹#›</a:t>
            </a:fld>
            <a:endParaRPr lang="en-US" dirty="0"/>
          </a:p>
        </p:txBody>
      </p:sp>
    </p:spTree>
    <p:extLst>
      <p:ext uri="{BB962C8B-B14F-4D97-AF65-F5344CB8AC3E}">
        <p14:creationId xmlns:p14="http://schemas.microsoft.com/office/powerpoint/2010/main" val="328747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9243E-E4B9-6741-B141-A0B9386891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3EAC05-9604-D147-BA9C-47D50C105AE9}"/>
              </a:ext>
            </a:extLst>
          </p:cNvPr>
          <p:cNvSpPr>
            <a:spLocks noGrp="1"/>
          </p:cNvSpPr>
          <p:nvPr>
            <p:ph type="dt" sz="half" idx="10"/>
          </p:nvPr>
        </p:nvSpPr>
        <p:spPr/>
        <p:txBody>
          <a:bodyPr/>
          <a:lstStyle/>
          <a:p>
            <a:fld id="{C9F83727-431E-2944-84E5-09BD6B734199}" type="datetimeFigureOut">
              <a:rPr lang="en-US" smtClean="0"/>
              <a:t>10/28/20</a:t>
            </a:fld>
            <a:endParaRPr lang="en-US" dirty="0"/>
          </a:p>
        </p:txBody>
      </p:sp>
      <p:sp>
        <p:nvSpPr>
          <p:cNvPr id="4" name="Footer Placeholder 3">
            <a:extLst>
              <a:ext uri="{FF2B5EF4-FFF2-40B4-BE49-F238E27FC236}">
                <a16:creationId xmlns:a16="http://schemas.microsoft.com/office/drawing/2014/main" id="{53E6CB08-9120-5F4C-957B-A6615F47D8C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796A4AD-F181-EF4F-AB9C-80050E7218FE}"/>
              </a:ext>
            </a:extLst>
          </p:cNvPr>
          <p:cNvSpPr>
            <a:spLocks noGrp="1"/>
          </p:cNvSpPr>
          <p:nvPr>
            <p:ph type="sldNum" sz="quarter" idx="12"/>
          </p:nvPr>
        </p:nvSpPr>
        <p:spPr/>
        <p:txBody>
          <a:bodyPr/>
          <a:lstStyle/>
          <a:p>
            <a:fld id="{FA211C5F-9342-5C47-9B16-0E048D94C743}" type="slidenum">
              <a:rPr lang="en-US" smtClean="0"/>
              <a:t>‹#›</a:t>
            </a:fld>
            <a:endParaRPr lang="en-US" dirty="0"/>
          </a:p>
        </p:txBody>
      </p:sp>
    </p:spTree>
    <p:extLst>
      <p:ext uri="{BB962C8B-B14F-4D97-AF65-F5344CB8AC3E}">
        <p14:creationId xmlns:p14="http://schemas.microsoft.com/office/powerpoint/2010/main" val="226827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AB482D-03C6-8240-A696-EE46C1B30881}"/>
              </a:ext>
            </a:extLst>
          </p:cNvPr>
          <p:cNvSpPr>
            <a:spLocks noGrp="1"/>
          </p:cNvSpPr>
          <p:nvPr>
            <p:ph type="dt" sz="half" idx="10"/>
          </p:nvPr>
        </p:nvSpPr>
        <p:spPr/>
        <p:txBody>
          <a:bodyPr/>
          <a:lstStyle/>
          <a:p>
            <a:fld id="{C9F83727-431E-2944-84E5-09BD6B734199}" type="datetimeFigureOut">
              <a:rPr lang="en-US" smtClean="0"/>
              <a:t>10/28/20</a:t>
            </a:fld>
            <a:endParaRPr lang="en-US" dirty="0"/>
          </a:p>
        </p:txBody>
      </p:sp>
      <p:sp>
        <p:nvSpPr>
          <p:cNvPr id="3" name="Footer Placeholder 2">
            <a:extLst>
              <a:ext uri="{FF2B5EF4-FFF2-40B4-BE49-F238E27FC236}">
                <a16:creationId xmlns:a16="http://schemas.microsoft.com/office/drawing/2014/main" id="{3D2644FA-E7F3-0240-AE0E-8C92B949636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0DA5B95-42D7-D948-854D-111FA7641905}"/>
              </a:ext>
            </a:extLst>
          </p:cNvPr>
          <p:cNvSpPr>
            <a:spLocks noGrp="1"/>
          </p:cNvSpPr>
          <p:nvPr>
            <p:ph type="sldNum" sz="quarter" idx="12"/>
          </p:nvPr>
        </p:nvSpPr>
        <p:spPr/>
        <p:txBody>
          <a:bodyPr/>
          <a:lstStyle/>
          <a:p>
            <a:fld id="{FA211C5F-9342-5C47-9B16-0E048D94C743}" type="slidenum">
              <a:rPr lang="en-US" smtClean="0"/>
              <a:t>‹#›</a:t>
            </a:fld>
            <a:endParaRPr lang="en-US" dirty="0"/>
          </a:p>
        </p:txBody>
      </p:sp>
    </p:spTree>
    <p:extLst>
      <p:ext uri="{BB962C8B-B14F-4D97-AF65-F5344CB8AC3E}">
        <p14:creationId xmlns:p14="http://schemas.microsoft.com/office/powerpoint/2010/main" val="111639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5E35E-6537-EF43-ABDC-58E1667DA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76B138-C80B-6A43-A807-AF94709E7F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A0FBD4-2AE2-F942-A398-72B3774930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13991A-336B-C348-B8EA-1D6B4C5A736A}"/>
              </a:ext>
            </a:extLst>
          </p:cNvPr>
          <p:cNvSpPr>
            <a:spLocks noGrp="1"/>
          </p:cNvSpPr>
          <p:nvPr>
            <p:ph type="dt" sz="half" idx="10"/>
          </p:nvPr>
        </p:nvSpPr>
        <p:spPr/>
        <p:txBody>
          <a:bodyPr/>
          <a:lstStyle/>
          <a:p>
            <a:fld id="{C9F83727-431E-2944-84E5-09BD6B734199}" type="datetimeFigureOut">
              <a:rPr lang="en-US" smtClean="0"/>
              <a:t>10/28/20</a:t>
            </a:fld>
            <a:endParaRPr lang="en-US" dirty="0"/>
          </a:p>
        </p:txBody>
      </p:sp>
      <p:sp>
        <p:nvSpPr>
          <p:cNvPr id="6" name="Footer Placeholder 5">
            <a:extLst>
              <a:ext uri="{FF2B5EF4-FFF2-40B4-BE49-F238E27FC236}">
                <a16:creationId xmlns:a16="http://schemas.microsoft.com/office/drawing/2014/main" id="{4CBC5774-7CF7-AB47-8E03-DBDE9A1234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CCD5E4A-F803-D64A-A002-EE929E7D2772}"/>
              </a:ext>
            </a:extLst>
          </p:cNvPr>
          <p:cNvSpPr>
            <a:spLocks noGrp="1"/>
          </p:cNvSpPr>
          <p:nvPr>
            <p:ph type="sldNum" sz="quarter" idx="12"/>
          </p:nvPr>
        </p:nvSpPr>
        <p:spPr/>
        <p:txBody>
          <a:bodyPr/>
          <a:lstStyle/>
          <a:p>
            <a:fld id="{FA211C5F-9342-5C47-9B16-0E048D94C743}" type="slidenum">
              <a:rPr lang="en-US" smtClean="0"/>
              <a:t>‹#›</a:t>
            </a:fld>
            <a:endParaRPr lang="en-US" dirty="0"/>
          </a:p>
        </p:txBody>
      </p:sp>
    </p:spTree>
    <p:extLst>
      <p:ext uri="{BB962C8B-B14F-4D97-AF65-F5344CB8AC3E}">
        <p14:creationId xmlns:p14="http://schemas.microsoft.com/office/powerpoint/2010/main" val="36336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40E31-CA72-E545-87D3-B7C7CDAF1E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4FD7A4-28EB-2B40-BE09-F5BE53B8F2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1E5D0D9-F1C5-5B42-85FA-7B536B1C0F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9224F7-912D-644C-94C0-0A79751B3D49}"/>
              </a:ext>
            </a:extLst>
          </p:cNvPr>
          <p:cNvSpPr>
            <a:spLocks noGrp="1"/>
          </p:cNvSpPr>
          <p:nvPr>
            <p:ph type="dt" sz="half" idx="10"/>
          </p:nvPr>
        </p:nvSpPr>
        <p:spPr/>
        <p:txBody>
          <a:bodyPr/>
          <a:lstStyle/>
          <a:p>
            <a:fld id="{C9F83727-431E-2944-84E5-09BD6B734199}" type="datetimeFigureOut">
              <a:rPr lang="en-US" smtClean="0"/>
              <a:t>10/28/20</a:t>
            </a:fld>
            <a:endParaRPr lang="en-US" dirty="0"/>
          </a:p>
        </p:txBody>
      </p:sp>
      <p:sp>
        <p:nvSpPr>
          <p:cNvPr id="6" name="Footer Placeholder 5">
            <a:extLst>
              <a:ext uri="{FF2B5EF4-FFF2-40B4-BE49-F238E27FC236}">
                <a16:creationId xmlns:a16="http://schemas.microsoft.com/office/drawing/2014/main" id="{52FB19E1-B39E-3944-B91A-6A1812B8AA1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45FCF74-5165-3E49-AFA2-6A025A935334}"/>
              </a:ext>
            </a:extLst>
          </p:cNvPr>
          <p:cNvSpPr>
            <a:spLocks noGrp="1"/>
          </p:cNvSpPr>
          <p:nvPr>
            <p:ph type="sldNum" sz="quarter" idx="12"/>
          </p:nvPr>
        </p:nvSpPr>
        <p:spPr/>
        <p:txBody>
          <a:bodyPr/>
          <a:lstStyle/>
          <a:p>
            <a:fld id="{FA211C5F-9342-5C47-9B16-0E048D94C743}" type="slidenum">
              <a:rPr lang="en-US" smtClean="0"/>
              <a:t>‹#›</a:t>
            </a:fld>
            <a:endParaRPr lang="en-US" dirty="0"/>
          </a:p>
        </p:txBody>
      </p:sp>
    </p:spTree>
    <p:extLst>
      <p:ext uri="{BB962C8B-B14F-4D97-AF65-F5344CB8AC3E}">
        <p14:creationId xmlns:p14="http://schemas.microsoft.com/office/powerpoint/2010/main" val="300809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38B32-FC22-D748-BBAC-F868108153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B0D8A3-C013-1D4D-BB99-65563D6A8C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21F68-0D5E-2D4F-90D0-AE39E36D54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83727-431E-2944-84E5-09BD6B734199}" type="datetimeFigureOut">
              <a:rPr lang="en-US" smtClean="0"/>
              <a:t>10/28/20</a:t>
            </a:fld>
            <a:endParaRPr lang="en-US" dirty="0"/>
          </a:p>
        </p:txBody>
      </p:sp>
      <p:sp>
        <p:nvSpPr>
          <p:cNvPr id="5" name="Footer Placeholder 4">
            <a:extLst>
              <a:ext uri="{FF2B5EF4-FFF2-40B4-BE49-F238E27FC236}">
                <a16:creationId xmlns:a16="http://schemas.microsoft.com/office/drawing/2014/main" id="{2C7F942A-70FB-224F-90B2-50298BA9E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EC08807-4719-704A-AB3D-44E7F5E0E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11C5F-9342-5C47-9B16-0E048D94C743}" type="slidenum">
              <a:rPr lang="en-US" smtClean="0"/>
              <a:t>‹#›</a:t>
            </a:fld>
            <a:endParaRPr lang="en-US" dirty="0"/>
          </a:p>
        </p:txBody>
      </p:sp>
    </p:spTree>
    <p:extLst>
      <p:ext uri="{BB962C8B-B14F-4D97-AF65-F5344CB8AC3E}">
        <p14:creationId xmlns:p14="http://schemas.microsoft.com/office/powerpoint/2010/main" val="3085439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75058-B25A-B946-87F4-B3EA0AE23AC4}"/>
              </a:ext>
            </a:extLst>
          </p:cNvPr>
          <p:cNvSpPr>
            <a:spLocks noGrp="1"/>
          </p:cNvSpPr>
          <p:nvPr>
            <p:ph type="ctrTitle"/>
          </p:nvPr>
        </p:nvSpPr>
        <p:spPr/>
        <p:txBody>
          <a:bodyPr/>
          <a:lstStyle/>
          <a:p>
            <a:r>
              <a:rPr lang="en-US" dirty="0"/>
              <a:t>2-Week referral audit 2018</a:t>
            </a:r>
          </a:p>
        </p:txBody>
      </p:sp>
      <p:sp>
        <p:nvSpPr>
          <p:cNvPr id="3" name="Subtitle 2">
            <a:extLst>
              <a:ext uri="{FF2B5EF4-FFF2-40B4-BE49-F238E27FC236}">
                <a16:creationId xmlns:a16="http://schemas.microsoft.com/office/drawing/2014/main" id="{C02D6F75-6123-2E4C-8E58-43929ECDB35D}"/>
              </a:ext>
            </a:extLst>
          </p:cNvPr>
          <p:cNvSpPr>
            <a:spLocks noGrp="1"/>
          </p:cNvSpPr>
          <p:nvPr>
            <p:ph type="subTitle" idx="1"/>
          </p:nvPr>
        </p:nvSpPr>
        <p:spPr/>
        <p:txBody>
          <a:bodyPr/>
          <a:lstStyle/>
          <a:p>
            <a:endParaRPr lang="en-US" dirty="0"/>
          </a:p>
          <a:p>
            <a:r>
              <a:rPr lang="en-US" dirty="0"/>
              <a:t>Inner city practice with high levels of deprivation. High levels of cancer. 11,000 patients. 8 doctors, 2 registrars (teaching practice) 2 nurse practitioners. Repeat audit of cancer referrals. April 2108</a:t>
            </a:r>
          </a:p>
        </p:txBody>
      </p:sp>
      <p:pic>
        <p:nvPicPr>
          <p:cNvPr id="4" name="Picture 3" descr="A picture containing shirt&#10;&#10;Description automatically generated">
            <a:extLst>
              <a:ext uri="{FF2B5EF4-FFF2-40B4-BE49-F238E27FC236}">
                <a16:creationId xmlns:a16="http://schemas.microsoft.com/office/drawing/2014/main" id="{4605A334-9951-2442-B97F-9DA5F345BF97}"/>
              </a:ext>
            </a:extLst>
          </p:cNvPr>
          <p:cNvPicPr/>
          <p:nvPr/>
        </p:nvPicPr>
        <p:blipFill rotWithShape="1">
          <a:blip r:embed="rId2">
            <a:extLst>
              <a:ext uri="{28A0092B-C50C-407E-A947-70E740481C1C}">
                <a14:useLocalDpi xmlns:a14="http://schemas.microsoft.com/office/drawing/2010/main" val="0"/>
              </a:ext>
            </a:extLst>
          </a:blip>
          <a:srcRect t="21843"/>
          <a:stretch/>
        </p:blipFill>
        <p:spPr>
          <a:xfrm>
            <a:off x="2688116" y="671512"/>
            <a:ext cx="5655783" cy="1719147"/>
          </a:xfrm>
          <a:prstGeom prst="rect">
            <a:avLst/>
          </a:prstGeom>
        </p:spPr>
      </p:pic>
    </p:spTree>
    <p:extLst>
      <p:ext uri="{BB962C8B-B14F-4D97-AF65-F5344CB8AC3E}">
        <p14:creationId xmlns:p14="http://schemas.microsoft.com/office/powerpoint/2010/main" val="1362355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9EBBB-39E8-4746-8EA9-564AC5B3BB29}"/>
              </a:ext>
            </a:extLst>
          </p:cNvPr>
          <p:cNvSpPr>
            <a:spLocks noGrp="1"/>
          </p:cNvSpPr>
          <p:nvPr>
            <p:ph type="title"/>
          </p:nvPr>
        </p:nvSpPr>
        <p:spPr/>
        <p:txBody>
          <a:bodyPr/>
          <a:lstStyle/>
          <a:p>
            <a:pPr algn="ctr"/>
            <a:r>
              <a:rPr lang="en-US" dirty="0"/>
              <a:t>Cancer referral types</a:t>
            </a:r>
          </a:p>
        </p:txBody>
      </p:sp>
      <p:graphicFrame>
        <p:nvGraphicFramePr>
          <p:cNvPr id="4" name="Content Placeholder 3">
            <a:extLst>
              <a:ext uri="{FF2B5EF4-FFF2-40B4-BE49-F238E27FC236}">
                <a16:creationId xmlns:a16="http://schemas.microsoft.com/office/drawing/2014/main" id="{CFE71F5F-EDB7-E947-A023-163D34B2F03E}"/>
              </a:ext>
            </a:extLst>
          </p:cNvPr>
          <p:cNvGraphicFramePr>
            <a:graphicFrameLocks noGrp="1"/>
          </p:cNvGraphicFramePr>
          <p:nvPr>
            <p:ph idx="1"/>
            <p:extLst>
              <p:ext uri="{D42A27DB-BD31-4B8C-83A1-F6EECF244321}">
                <p14:modId xmlns:p14="http://schemas.microsoft.com/office/powerpoint/2010/main" val="3618274015"/>
              </p:ext>
            </p:extLst>
          </p:nvPr>
        </p:nvGraphicFramePr>
        <p:xfrm>
          <a:off x="1379113" y="1385888"/>
          <a:ext cx="8717924" cy="4500564"/>
        </p:xfrm>
        <a:graphic>
          <a:graphicData uri="http://schemas.openxmlformats.org/drawingml/2006/table">
            <a:tbl>
              <a:tblPr firstRow="1" bandRow="1">
                <a:tableStyleId>{5C22544A-7EE6-4342-B048-85BDC9FD1C3A}</a:tableStyleId>
              </a:tblPr>
              <a:tblGrid>
                <a:gridCol w="4815625">
                  <a:extLst>
                    <a:ext uri="{9D8B030D-6E8A-4147-A177-3AD203B41FA5}">
                      <a16:colId xmlns:a16="http://schemas.microsoft.com/office/drawing/2014/main" val="2424926740"/>
                    </a:ext>
                  </a:extLst>
                </a:gridCol>
                <a:gridCol w="2194775">
                  <a:extLst>
                    <a:ext uri="{9D8B030D-6E8A-4147-A177-3AD203B41FA5}">
                      <a16:colId xmlns:a16="http://schemas.microsoft.com/office/drawing/2014/main" val="546786781"/>
                    </a:ext>
                  </a:extLst>
                </a:gridCol>
                <a:gridCol w="1707524">
                  <a:extLst>
                    <a:ext uri="{9D8B030D-6E8A-4147-A177-3AD203B41FA5}">
                      <a16:colId xmlns:a16="http://schemas.microsoft.com/office/drawing/2014/main" val="2803275216"/>
                    </a:ext>
                  </a:extLst>
                </a:gridCol>
              </a:tblGrid>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 </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2018</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2017</a:t>
                      </a:r>
                    </a:p>
                  </a:txBody>
                  <a:tcPr marL="68580" marR="68580" marT="0" marB="0"/>
                </a:tc>
                <a:extLst>
                  <a:ext uri="{0D108BD9-81ED-4DB2-BD59-A6C34878D82A}">
                    <a16:rowId xmlns:a16="http://schemas.microsoft.com/office/drawing/2014/main" val="359679684"/>
                  </a:ext>
                </a:extLst>
              </a:tr>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Breast</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22</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11</a:t>
                      </a:r>
                    </a:p>
                  </a:txBody>
                  <a:tcPr marL="68580" marR="68580" marT="0" marB="0"/>
                </a:tc>
                <a:extLst>
                  <a:ext uri="{0D108BD9-81ED-4DB2-BD59-A6C34878D82A}">
                    <a16:rowId xmlns:a16="http://schemas.microsoft.com/office/drawing/2014/main" val="2969289615"/>
                  </a:ext>
                </a:extLst>
              </a:tr>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Colorectal</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22</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12</a:t>
                      </a:r>
                    </a:p>
                  </a:txBody>
                  <a:tcPr marL="68580" marR="68580" marT="0" marB="0"/>
                </a:tc>
                <a:extLst>
                  <a:ext uri="{0D108BD9-81ED-4DB2-BD59-A6C34878D82A}">
                    <a16:rowId xmlns:a16="http://schemas.microsoft.com/office/drawing/2014/main" val="273006399"/>
                  </a:ext>
                </a:extLst>
              </a:tr>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Dermatology</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15</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19</a:t>
                      </a:r>
                    </a:p>
                  </a:txBody>
                  <a:tcPr marL="68580" marR="68580" marT="0" marB="0"/>
                </a:tc>
                <a:extLst>
                  <a:ext uri="{0D108BD9-81ED-4DB2-BD59-A6C34878D82A}">
                    <a16:rowId xmlns:a16="http://schemas.microsoft.com/office/drawing/2014/main" val="394429840"/>
                  </a:ext>
                </a:extLst>
              </a:tr>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Gynaecology</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14</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10</a:t>
                      </a:r>
                    </a:p>
                  </a:txBody>
                  <a:tcPr marL="68580" marR="68580" marT="0" marB="0"/>
                </a:tc>
                <a:extLst>
                  <a:ext uri="{0D108BD9-81ED-4DB2-BD59-A6C34878D82A}">
                    <a16:rowId xmlns:a16="http://schemas.microsoft.com/office/drawing/2014/main" val="4225198998"/>
                  </a:ext>
                </a:extLst>
              </a:tr>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Head and Neck</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7</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14</a:t>
                      </a:r>
                    </a:p>
                  </a:txBody>
                  <a:tcPr marL="68580" marR="68580" marT="0" marB="0"/>
                </a:tc>
                <a:extLst>
                  <a:ext uri="{0D108BD9-81ED-4DB2-BD59-A6C34878D82A}">
                    <a16:rowId xmlns:a16="http://schemas.microsoft.com/office/drawing/2014/main" val="3037912992"/>
                  </a:ext>
                </a:extLst>
              </a:tr>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Heamatology</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1</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2</a:t>
                      </a:r>
                    </a:p>
                  </a:txBody>
                  <a:tcPr marL="68580" marR="68580" marT="0" marB="0"/>
                </a:tc>
                <a:extLst>
                  <a:ext uri="{0D108BD9-81ED-4DB2-BD59-A6C34878D82A}">
                    <a16:rowId xmlns:a16="http://schemas.microsoft.com/office/drawing/2014/main" val="537963335"/>
                  </a:ext>
                </a:extLst>
              </a:tr>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Lung</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14</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5</a:t>
                      </a:r>
                    </a:p>
                  </a:txBody>
                  <a:tcPr marL="68580" marR="68580" marT="0" marB="0"/>
                </a:tc>
                <a:extLst>
                  <a:ext uri="{0D108BD9-81ED-4DB2-BD59-A6C34878D82A}">
                    <a16:rowId xmlns:a16="http://schemas.microsoft.com/office/drawing/2014/main" val="3839557104"/>
                  </a:ext>
                </a:extLst>
              </a:tr>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Sarcoma</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 </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1</a:t>
                      </a:r>
                    </a:p>
                  </a:txBody>
                  <a:tcPr marL="68580" marR="68580" marT="0" marB="0"/>
                </a:tc>
                <a:extLst>
                  <a:ext uri="{0D108BD9-81ED-4DB2-BD59-A6C34878D82A}">
                    <a16:rowId xmlns:a16="http://schemas.microsoft.com/office/drawing/2014/main" val="2481006239"/>
                  </a:ext>
                </a:extLst>
              </a:tr>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Upper GI (Including hepatobiliary)</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16</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13</a:t>
                      </a:r>
                    </a:p>
                  </a:txBody>
                  <a:tcPr marL="68580" marR="68580" marT="0" marB="0"/>
                </a:tc>
                <a:extLst>
                  <a:ext uri="{0D108BD9-81ED-4DB2-BD59-A6C34878D82A}">
                    <a16:rowId xmlns:a16="http://schemas.microsoft.com/office/drawing/2014/main" val="923398477"/>
                  </a:ext>
                </a:extLst>
              </a:tr>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Urology </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10</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10</a:t>
                      </a:r>
                    </a:p>
                  </a:txBody>
                  <a:tcPr marL="68580" marR="68580" marT="0" marB="0"/>
                </a:tc>
                <a:extLst>
                  <a:ext uri="{0D108BD9-81ED-4DB2-BD59-A6C34878D82A}">
                    <a16:rowId xmlns:a16="http://schemas.microsoft.com/office/drawing/2014/main" val="2057774575"/>
                  </a:ext>
                </a:extLst>
              </a:tr>
              <a:tr h="375047">
                <a:tc>
                  <a:txBody>
                    <a:bodyPr/>
                    <a:lstStyle/>
                    <a:p>
                      <a:pP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Total</a:t>
                      </a:r>
                    </a:p>
                  </a:txBody>
                  <a:tcPr marL="68580" marR="68580" marT="0" marB="0"/>
                </a:tc>
                <a:tc>
                  <a:txBody>
                    <a:bodyPr/>
                    <a:lstStyle/>
                    <a:p>
                      <a:pPr algn="ctr">
                        <a:spcAft>
                          <a:spcPts val="0"/>
                        </a:spcAft>
                      </a:pPr>
                      <a:r>
                        <a:rPr lang="en-GB" sz="2000" dirty="0">
                          <a:effectLst/>
                          <a:latin typeface="Calibri" panose="020F0502020204030204" pitchFamily="34" charset="0"/>
                          <a:ea typeface="DengXian" panose="02010600030101010101" pitchFamily="2" charset="-122"/>
                          <a:cs typeface="Arial" panose="020B0604020202020204" pitchFamily="34" charset="0"/>
                        </a:rPr>
                        <a:t>121</a:t>
                      </a:r>
                    </a:p>
                  </a:txBody>
                  <a:tcPr marL="68580" marR="68580" marT="0" marB="0"/>
                </a:tc>
                <a:tc>
                  <a:txBody>
                    <a:bodyPr/>
                    <a:lstStyle/>
                    <a:p>
                      <a:pPr algn="ctr">
                        <a:spcAft>
                          <a:spcPts val="0"/>
                        </a:spcAft>
                      </a:pPr>
                      <a:r>
                        <a:rPr lang="en-GB" sz="2000" i="1" dirty="0">
                          <a:effectLst/>
                          <a:latin typeface="Calibri" panose="020F0502020204030204" pitchFamily="34" charset="0"/>
                          <a:ea typeface="DengXian" panose="02010600030101010101" pitchFamily="2" charset="-122"/>
                          <a:cs typeface="Arial" panose="020B0604020202020204" pitchFamily="34" charset="0"/>
                        </a:rPr>
                        <a:t> 97</a:t>
                      </a:r>
                    </a:p>
                  </a:txBody>
                  <a:tcPr marL="68580" marR="68580" marT="0" marB="0"/>
                </a:tc>
                <a:extLst>
                  <a:ext uri="{0D108BD9-81ED-4DB2-BD59-A6C34878D82A}">
                    <a16:rowId xmlns:a16="http://schemas.microsoft.com/office/drawing/2014/main" val="3400667166"/>
                  </a:ext>
                </a:extLst>
              </a:tr>
            </a:tbl>
          </a:graphicData>
        </a:graphic>
      </p:graphicFrame>
      <p:pic>
        <p:nvPicPr>
          <p:cNvPr id="5" name="Picture 4" descr="A picture containing shirt&#10;&#10;Description automatically generated">
            <a:extLst>
              <a:ext uri="{FF2B5EF4-FFF2-40B4-BE49-F238E27FC236}">
                <a16:creationId xmlns:a16="http://schemas.microsoft.com/office/drawing/2014/main" id="{D95C6B59-4CD5-4749-8DD7-0F942B0A94EF}"/>
              </a:ext>
            </a:extLst>
          </p:cNvPr>
          <p:cNvPicPr/>
          <p:nvPr/>
        </p:nvPicPr>
        <p:blipFill rotWithShape="1">
          <a:blip r:embed="rId2">
            <a:extLst>
              <a:ext uri="{28A0092B-C50C-407E-A947-70E740481C1C}">
                <a14:useLocalDpi xmlns:a14="http://schemas.microsoft.com/office/drawing/2010/main" val="0"/>
              </a:ext>
            </a:extLst>
          </a:blip>
          <a:srcRect t="21843"/>
          <a:stretch/>
        </p:blipFill>
        <p:spPr>
          <a:xfrm>
            <a:off x="0" y="5886450"/>
            <a:ext cx="4267200" cy="982660"/>
          </a:xfrm>
          <a:prstGeom prst="rect">
            <a:avLst/>
          </a:prstGeom>
        </p:spPr>
      </p:pic>
    </p:spTree>
    <p:extLst>
      <p:ext uri="{BB962C8B-B14F-4D97-AF65-F5344CB8AC3E}">
        <p14:creationId xmlns:p14="http://schemas.microsoft.com/office/powerpoint/2010/main" val="89504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5">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5E19F05-25BF-B549-8149-9B57EEA19A4B}"/>
              </a:ext>
            </a:extLst>
          </p:cNvPr>
          <p:cNvSpPr>
            <a:spLocks noGrp="1"/>
          </p:cNvSpPr>
          <p:nvPr>
            <p:ph type="title"/>
          </p:nvPr>
        </p:nvSpPr>
        <p:spPr>
          <a:xfrm>
            <a:off x="643467" y="640080"/>
            <a:ext cx="3096427" cy="5613236"/>
          </a:xfrm>
        </p:spPr>
        <p:txBody>
          <a:bodyPr anchor="ctr">
            <a:normAutofit/>
          </a:bodyPr>
          <a:lstStyle/>
          <a:p>
            <a:r>
              <a:rPr lang="en-US" dirty="0">
                <a:solidFill>
                  <a:srgbClr val="FFFFFF"/>
                </a:solidFill>
              </a:rPr>
              <a:t>Actions</a:t>
            </a:r>
          </a:p>
        </p:txBody>
      </p:sp>
      <p:sp>
        <p:nvSpPr>
          <p:cNvPr id="3" name="Content Placeholder 2">
            <a:extLst>
              <a:ext uri="{FF2B5EF4-FFF2-40B4-BE49-F238E27FC236}">
                <a16:creationId xmlns:a16="http://schemas.microsoft.com/office/drawing/2014/main" id="{D0618236-0FF9-524D-98F5-93F3FE76408D}"/>
              </a:ext>
            </a:extLst>
          </p:cNvPr>
          <p:cNvSpPr>
            <a:spLocks noGrp="1"/>
          </p:cNvSpPr>
          <p:nvPr>
            <p:ph idx="1"/>
          </p:nvPr>
        </p:nvSpPr>
        <p:spPr>
          <a:xfrm>
            <a:off x="4393362" y="640082"/>
            <a:ext cx="7637057" cy="3656496"/>
          </a:xfrm>
        </p:spPr>
        <p:txBody>
          <a:bodyPr anchor="ctr">
            <a:noAutofit/>
          </a:bodyPr>
          <a:lstStyle/>
          <a:p>
            <a:pPr marL="514350" indent="-514350">
              <a:buFont typeface="+mj-lt"/>
              <a:buAutoNum type="arabicPeriod"/>
            </a:pPr>
            <a:r>
              <a:rPr lang="en-US" sz="2000" dirty="0"/>
              <a:t>To inform patient that the referral is to have a cancer excluded. (It is not part of this audit, but patients given an appointment before they leave the surgery are less likely to miss or DNA the appointment at hospital).</a:t>
            </a:r>
          </a:p>
          <a:p>
            <a:pPr marL="514350" indent="-514350">
              <a:buFont typeface="+mj-lt"/>
              <a:buAutoNum type="arabicPeriod"/>
            </a:pPr>
            <a:r>
              <a:rPr lang="en-US" sz="2000" dirty="0"/>
              <a:t>To give the patient the 2-week referral form leaflet.</a:t>
            </a:r>
          </a:p>
          <a:p>
            <a:pPr marL="514350" indent="-514350">
              <a:buFont typeface="+mj-lt"/>
              <a:buAutoNum type="arabicPeriod"/>
            </a:pPr>
            <a:r>
              <a:rPr lang="en-US" sz="2000" dirty="0"/>
              <a:t>Someone needs to review the completed form. This could be the GP or the secretary if they are trained to do this. But remember the secretary may not be able to complete the performance status of the patient (or worse may complete this incorrectly).  I asked the question would we be happy to receive a letter from secondary care which was poorly completed, we agreed that we would not.</a:t>
            </a:r>
          </a:p>
          <a:p>
            <a:pPr marL="514350" indent="-514350">
              <a:buFont typeface="+mj-lt"/>
              <a:buAutoNum type="arabicPeriod"/>
            </a:pPr>
            <a:r>
              <a:rPr lang="en-US" sz="2000" dirty="0"/>
              <a:t>Secretaries to check form is completed appropriately and if not ask GP to review (remember that form should be uploaded to ERS within 24 hours)</a:t>
            </a:r>
          </a:p>
        </p:txBody>
      </p:sp>
      <p:pic>
        <p:nvPicPr>
          <p:cNvPr id="4" name="Picture 3" descr="A picture containing shirt&#10;&#10;Description automatically generated">
            <a:extLst>
              <a:ext uri="{FF2B5EF4-FFF2-40B4-BE49-F238E27FC236}">
                <a16:creationId xmlns:a16="http://schemas.microsoft.com/office/drawing/2014/main" id="{9DB89A79-F5E9-2C4D-8DF6-DDD6BD25F9B5}"/>
              </a:ext>
            </a:extLst>
          </p:cNvPr>
          <p:cNvPicPr/>
          <p:nvPr/>
        </p:nvPicPr>
        <p:blipFill rotWithShape="1">
          <a:blip r:embed="rId2">
            <a:extLst>
              <a:ext uri="{28A0092B-C50C-407E-A947-70E740481C1C}">
                <a14:useLocalDpi xmlns:a14="http://schemas.microsoft.com/office/drawing/2010/main" val="0"/>
              </a:ext>
            </a:extLst>
          </a:blip>
          <a:srcRect t="21843" r="660"/>
          <a:stretch/>
        </p:blipFill>
        <p:spPr>
          <a:xfrm>
            <a:off x="4616067" y="4715220"/>
            <a:ext cx="6588088" cy="2070320"/>
          </a:xfrm>
          <a:prstGeom prst="rect">
            <a:avLst/>
          </a:prstGeom>
        </p:spPr>
      </p:pic>
    </p:spTree>
    <p:extLst>
      <p:ext uri="{BB962C8B-B14F-4D97-AF65-F5344CB8AC3E}">
        <p14:creationId xmlns:p14="http://schemas.microsoft.com/office/powerpoint/2010/main" val="218095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3C94D945-C438-6342-B0A0-A253028E34B2}"/>
              </a:ext>
            </a:extLst>
          </p:cNvPr>
          <p:cNvSpPr>
            <a:spLocks noGrp="1"/>
          </p:cNvSpPr>
          <p:nvPr>
            <p:ph type="title"/>
          </p:nvPr>
        </p:nvSpPr>
        <p:spPr>
          <a:xfrm>
            <a:off x="643467" y="640080"/>
            <a:ext cx="3096427" cy="5613236"/>
          </a:xfrm>
        </p:spPr>
        <p:txBody>
          <a:bodyPr anchor="ctr">
            <a:normAutofit/>
          </a:bodyPr>
          <a:lstStyle/>
          <a:p>
            <a:r>
              <a:rPr lang="en-US" dirty="0">
                <a:solidFill>
                  <a:srgbClr val="FFFFFF"/>
                </a:solidFill>
              </a:rPr>
              <a:t>Number of 2-week referrals </a:t>
            </a:r>
          </a:p>
        </p:txBody>
      </p:sp>
      <p:sp>
        <p:nvSpPr>
          <p:cNvPr id="5" name="Content Placeholder 4">
            <a:extLst>
              <a:ext uri="{FF2B5EF4-FFF2-40B4-BE49-F238E27FC236}">
                <a16:creationId xmlns:a16="http://schemas.microsoft.com/office/drawing/2014/main" id="{B4708C64-6EAA-C84E-A332-1F67EA490134}"/>
              </a:ext>
            </a:extLst>
          </p:cNvPr>
          <p:cNvSpPr>
            <a:spLocks noGrp="1"/>
          </p:cNvSpPr>
          <p:nvPr>
            <p:ph idx="1"/>
          </p:nvPr>
        </p:nvSpPr>
        <p:spPr>
          <a:xfrm>
            <a:off x="4699818" y="640081"/>
            <a:ext cx="6848715" cy="3237855"/>
          </a:xfrm>
        </p:spPr>
        <p:txBody>
          <a:bodyPr anchor="ctr">
            <a:noAutofit/>
          </a:bodyPr>
          <a:lstStyle/>
          <a:p>
            <a:r>
              <a:rPr lang="en-US" dirty="0"/>
              <a:t>121; 2-week referrals between 1</a:t>
            </a:r>
            <a:r>
              <a:rPr lang="en-US" baseline="30000" dirty="0"/>
              <a:t>st</a:t>
            </a:r>
            <a:r>
              <a:rPr lang="en-US" dirty="0"/>
              <a:t> Jan 2018- 20</a:t>
            </a:r>
            <a:r>
              <a:rPr lang="en-US" baseline="30000" dirty="0"/>
              <a:t>th</a:t>
            </a:r>
            <a:r>
              <a:rPr lang="en-US" dirty="0"/>
              <a:t> April 2018</a:t>
            </a:r>
          </a:p>
          <a:p>
            <a:r>
              <a:rPr lang="en-US" dirty="0"/>
              <a:t>Improved search for referrals</a:t>
            </a:r>
          </a:p>
          <a:p>
            <a:r>
              <a:rPr lang="en-US" i="1" dirty="0"/>
              <a:t>101; 2-week referrals between 1</a:t>
            </a:r>
            <a:r>
              <a:rPr lang="en-US" i="1" baseline="30000" dirty="0"/>
              <a:t>st</a:t>
            </a:r>
            <a:r>
              <a:rPr lang="en-US" i="1" dirty="0"/>
              <a:t> Jan 2017- 23</a:t>
            </a:r>
            <a:r>
              <a:rPr lang="en-US" i="1" baseline="30000" dirty="0"/>
              <a:t>rd</a:t>
            </a:r>
            <a:r>
              <a:rPr lang="en-US" i="1" dirty="0"/>
              <a:t> April 2018 (using old search criteria for 2018 would have resulted in 98 referrals in this time period)</a:t>
            </a:r>
          </a:p>
        </p:txBody>
      </p:sp>
      <p:pic>
        <p:nvPicPr>
          <p:cNvPr id="6" name="Picture 5" descr="A picture containing shirt&#10;&#10;Description automatically generated">
            <a:extLst>
              <a:ext uri="{FF2B5EF4-FFF2-40B4-BE49-F238E27FC236}">
                <a16:creationId xmlns:a16="http://schemas.microsoft.com/office/drawing/2014/main" id="{51622F07-244E-C541-BAE5-0FBB08A4F869}"/>
              </a:ext>
            </a:extLst>
          </p:cNvPr>
          <p:cNvPicPr/>
          <p:nvPr/>
        </p:nvPicPr>
        <p:blipFill rotWithShape="1">
          <a:blip r:embed="rId2">
            <a:extLst>
              <a:ext uri="{28A0092B-C50C-407E-A947-70E740481C1C}">
                <a14:useLocalDpi xmlns:a14="http://schemas.microsoft.com/office/drawing/2010/main" val="0"/>
              </a:ext>
            </a:extLst>
          </a:blip>
          <a:srcRect r="660"/>
          <a:stretch/>
        </p:blipFill>
        <p:spPr>
          <a:xfrm>
            <a:off x="4560983" y="4869455"/>
            <a:ext cx="6354667" cy="1751484"/>
          </a:xfrm>
          <a:prstGeom prst="rect">
            <a:avLst/>
          </a:prstGeom>
        </p:spPr>
      </p:pic>
    </p:spTree>
    <p:extLst>
      <p:ext uri="{BB962C8B-B14F-4D97-AF65-F5344CB8AC3E}">
        <p14:creationId xmlns:p14="http://schemas.microsoft.com/office/powerpoint/2010/main" val="49774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10990-0D7B-FB43-A033-3CBC15590E58}"/>
              </a:ext>
            </a:extLst>
          </p:cNvPr>
          <p:cNvSpPr>
            <a:spLocks noGrp="1"/>
          </p:cNvSpPr>
          <p:nvPr>
            <p:ph type="title"/>
          </p:nvPr>
        </p:nvSpPr>
        <p:spPr/>
        <p:txBody>
          <a:bodyPr/>
          <a:lstStyle/>
          <a:p>
            <a:pPr algn="ctr"/>
            <a:r>
              <a:rPr lang="en-US" dirty="0"/>
              <a:t>Number of 2-week referrals</a:t>
            </a:r>
          </a:p>
        </p:txBody>
      </p:sp>
      <p:sp>
        <p:nvSpPr>
          <p:cNvPr id="3" name="Content Placeholder 2">
            <a:extLst>
              <a:ext uri="{FF2B5EF4-FFF2-40B4-BE49-F238E27FC236}">
                <a16:creationId xmlns:a16="http://schemas.microsoft.com/office/drawing/2014/main" id="{D250BB4A-2247-174F-A027-521733483859}"/>
              </a:ext>
            </a:extLst>
          </p:cNvPr>
          <p:cNvSpPr>
            <a:spLocks noGrp="1"/>
          </p:cNvSpPr>
          <p:nvPr>
            <p:ph idx="1"/>
          </p:nvPr>
        </p:nvSpPr>
        <p:spPr/>
        <p:txBody>
          <a:bodyPr/>
          <a:lstStyle/>
          <a:p>
            <a:r>
              <a:rPr lang="en-US" dirty="0"/>
              <a:t>Patients referred using regional 2-week referral forms</a:t>
            </a:r>
          </a:p>
          <a:p>
            <a:r>
              <a:rPr lang="en-US" dirty="0"/>
              <a:t>Number of referrals using forms / number of coded cancer referrals </a:t>
            </a:r>
          </a:p>
          <a:p>
            <a:r>
              <a:rPr lang="en-US" i="1" dirty="0"/>
              <a:t>97/101; 2017</a:t>
            </a:r>
          </a:p>
          <a:p>
            <a:r>
              <a:rPr lang="en-US" dirty="0"/>
              <a:t>119/121; 2018</a:t>
            </a:r>
          </a:p>
          <a:p>
            <a:r>
              <a:rPr lang="en-US" dirty="0"/>
              <a:t>2 patients referred without forms, both had suspected lung cancer</a:t>
            </a:r>
          </a:p>
        </p:txBody>
      </p:sp>
      <p:pic>
        <p:nvPicPr>
          <p:cNvPr id="4" name="Picture 3" descr="A picture containing shirt&#10;&#10;Description automatically generated">
            <a:extLst>
              <a:ext uri="{FF2B5EF4-FFF2-40B4-BE49-F238E27FC236}">
                <a16:creationId xmlns:a16="http://schemas.microsoft.com/office/drawing/2014/main" id="{BBF90300-A084-6048-9B26-CC7C5CB5074F}"/>
              </a:ext>
            </a:extLst>
          </p:cNvPr>
          <p:cNvPicPr/>
          <p:nvPr/>
        </p:nvPicPr>
        <p:blipFill>
          <a:blip r:embed="rId2">
            <a:extLst>
              <a:ext uri="{28A0092B-C50C-407E-A947-70E740481C1C}">
                <a14:useLocalDpi xmlns:a14="http://schemas.microsoft.com/office/drawing/2010/main" val="0"/>
              </a:ext>
            </a:extLst>
          </a:blip>
          <a:stretch>
            <a:fillRect/>
          </a:stretch>
        </p:blipFill>
        <p:spPr>
          <a:xfrm>
            <a:off x="0" y="5543547"/>
            <a:ext cx="4340646" cy="1325563"/>
          </a:xfrm>
          <a:prstGeom prst="rect">
            <a:avLst/>
          </a:prstGeom>
        </p:spPr>
      </p:pic>
    </p:spTree>
    <p:extLst>
      <p:ext uri="{BB962C8B-B14F-4D97-AF65-F5344CB8AC3E}">
        <p14:creationId xmlns:p14="http://schemas.microsoft.com/office/powerpoint/2010/main" val="3143483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949F06C-CCE1-A54B-A4D6-98A446C24034}"/>
              </a:ext>
            </a:extLst>
          </p:cNvPr>
          <p:cNvSpPr>
            <a:spLocks noGrp="1"/>
          </p:cNvSpPr>
          <p:nvPr>
            <p:ph type="title"/>
          </p:nvPr>
        </p:nvSpPr>
        <p:spPr>
          <a:xfrm>
            <a:off x="643467" y="640080"/>
            <a:ext cx="3096427" cy="5613236"/>
          </a:xfrm>
        </p:spPr>
        <p:txBody>
          <a:bodyPr anchor="ctr">
            <a:normAutofit/>
          </a:bodyPr>
          <a:lstStyle/>
          <a:p>
            <a:r>
              <a:rPr lang="en-US" sz="3100" dirty="0">
                <a:solidFill>
                  <a:srgbClr val="FFFFFF"/>
                </a:solidFill>
              </a:rPr>
              <a:t>A completed referral form helps secondary care and ensures that patients have a quicker and smoother journey to prove or exclude a cancer diagnosis.</a:t>
            </a:r>
          </a:p>
        </p:txBody>
      </p:sp>
      <p:sp>
        <p:nvSpPr>
          <p:cNvPr id="3" name="Content Placeholder 2">
            <a:extLst>
              <a:ext uri="{FF2B5EF4-FFF2-40B4-BE49-F238E27FC236}">
                <a16:creationId xmlns:a16="http://schemas.microsoft.com/office/drawing/2014/main" id="{2E4FAF3C-C7E1-4641-AA87-0F770714BCBD}"/>
              </a:ext>
            </a:extLst>
          </p:cNvPr>
          <p:cNvSpPr>
            <a:spLocks noGrp="1"/>
          </p:cNvSpPr>
          <p:nvPr>
            <p:ph idx="1"/>
          </p:nvPr>
        </p:nvSpPr>
        <p:spPr>
          <a:xfrm>
            <a:off x="4393362" y="640082"/>
            <a:ext cx="7155171" cy="3874768"/>
          </a:xfrm>
        </p:spPr>
        <p:txBody>
          <a:bodyPr anchor="ctr">
            <a:noAutofit/>
          </a:bodyPr>
          <a:lstStyle/>
          <a:p>
            <a:r>
              <a:rPr lang="en-US" sz="1600" dirty="0"/>
              <a:t>The 3 parts of the form are audited</a:t>
            </a:r>
          </a:p>
          <a:p>
            <a:pPr lvl="1"/>
            <a:r>
              <a:rPr lang="en-US" sz="1600" dirty="0"/>
              <a:t>First the reason for referral. (To have a cancer diagnosis proved or excluded)</a:t>
            </a:r>
          </a:p>
          <a:p>
            <a:pPr lvl="2"/>
            <a:r>
              <a:rPr lang="en-US" sz="1600" dirty="0"/>
              <a:t>If a patient knows why they are referred, they are less likely to miss the appointment</a:t>
            </a:r>
          </a:p>
          <a:p>
            <a:pPr lvl="1"/>
            <a:r>
              <a:rPr lang="en-US" sz="1600" dirty="0"/>
              <a:t>Second the clinical concern</a:t>
            </a:r>
          </a:p>
          <a:p>
            <a:pPr lvl="2"/>
            <a:r>
              <a:rPr lang="en-US" sz="1600" dirty="0"/>
              <a:t>When secondary care receives a “good” referral they can organise appropriate investigations, ie straight to test, before the patient is seen at hospital. This speeds the process. Patients often complain that the waiting to find out if they have cancer is the hardest part of this process.</a:t>
            </a:r>
          </a:p>
          <a:p>
            <a:pPr lvl="1"/>
            <a:r>
              <a:rPr lang="en-US" sz="1600" dirty="0"/>
              <a:t>Third past medical history medication allergies and supporting investigations</a:t>
            </a:r>
          </a:p>
          <a:p>
            <a:pPr lvl="2"/>
            <a:r>
              <a:rPr lang="en-US" sz="1600" dirty="0"/>
              <a:t>Having a full history and medication list etc, speeds the process. If a patients is a diabetic, care has to be taken when the patient is asked to fast. Or they may need to stop Warfarin if they will need a biopsy. Or the patient may not be able to have a CT with contrast if renal function is unknown. Again all this speeds the cancer pathway process </a:t>
            </a:r>
          </a:p>
        </p:txBody>
      </p:sp>
      <p:pic>
        <p:nvPicPr>
          <p:cNvPr id="4" name="Picture 3" descr="A picture containing shirt&#10;&#10;Description automatically generated">
            <a:extLst>
              <a:ext uri="{FF2B5EF4-FFF2-40B4-BE49-F238E27FC236}">
                <a16:creationId xmlns:a16="http://schemas.microsoft.com/office/drawing/2014/main" id="{6759D46A-241B-2E4C-B2AD-CA99ED07DE53}"/>
              </a:ext>
            </a:extLst>
          </p:cNvPr>
          <p:cNvPicPr/>
          <p:nvPr/>
        </p:nvPicPr>
        <p:blipFill rotWithShape="1">
          <a:blip r:embed="rId2">
            <a:extLst>
              <a:ext uri="{28A0092B-C50C-407E-A947-70E740481C1C}">
                <a14:useLocalDpi xmlns:a14="http://schemas.microsoft.com/office/drawing/2010/main" val="0"/>
              </a:ext>
            </a:extLst>
          </a:blip>
          <a:srcRect t="21843"/>
          <a:stretch/>
        </p:blipFill>
        <p:spPr>
          <a:xfrm>
            <a:off x="4654297" y="5111487"/>
            <a:ext cx="6894236" cy="1587632"/>
          </a:xfrm>
          <a:prstGeom prst="rect">
            <a:avLst/>
          </a:prstGeom>
        </p:spPr>
      </p:pic>
    </p:spTree>
    <p:extLst>
      <p:ext uri="{BB962C8B-B14F-4D97-AF65-F5344CB8AC3E}">
        <p14:creationId xmlns:p14="http://schemas.microsoft.com/office/powerpoint/2010/main" val="2593788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3B7DE-E25B-0145-8B10-DED848C86BE9}"/>
              </a:ext>
            </a:extLst>
          </p:cNvPr>
          <p:cNvSpPr>
            <a:spLocks noGrp="1"/>
          </p:cNvSpPr>
          <p:nvPr>
            <p:ph type="title"/>
          </p:nvPr>
        </p:nvSpPr>
        <p:spPr/>
        <p:txBody>
          <a:bodyPr/>
          <a:lstStyle/>
          <a:p>
            <a:r>
              <a:rPr lang="en-US" dirty="0"/>
              <a:t>Patient informed of reason for referral</a:t>
            </a:r>
          </a:p>
        </p:txBody>
      </p:sp>
      <p:graphicFrame>
        <p:nvGraphicFramePr>
          <p:cNvPr id="4" name="Content Placeholder 3">
            <a:extLst>
              <a:ext uri="{FF2B5EF4-FFF2-40B4-BE49-F238E27FC236}">
                <a16:creationId xmlns:a16="http://schemas.microsoft.com/office/drawing/2014/main" id="{2085C745-534E-3F42-B770-060B6653CA1D}"/>
              </a:ext>
            </a:extLst>
          </p:cNvPr>
          <p:cNvGraphicFramePr>
            <a:graphicFrameLocks noGrp="1"/>
          </p:cNvGraphicFramePr>
          <p:nvPr>
            <p:ph idx="1"/>
            <p:extLst>
              <p:ext uri="{D42A27DB-BD31-4B8C-83A1-F6EECF244321}">
                <p14:modId xmlns:p14="http://schemas.microsoft.com/office/powerpoint/2010/main" val="3310790329"/>
              </p:ext>
            </p:extLst>
          </p:nvPr>
        </p:nvGraphicFramePr>
        <p:xfrm>
          <a:off x="1202565" y="2083203"/>
          <a:ext cx="9486900" cy="2225040"/>
        </p:xfrm>
        <a:graphic>
          <a:graphicData uri="http://schemas.openxmlformats.org/drawingml/2006/table">
            <a:tbl>
              <a:tblPr firstRow="1" bandRow="1">
                <a:tableStyleId>{93296810-A885-4BE3-A3E7-6D5BEEA58F35}</a:tableStyleId>
              </a:tblPr>
              <a:tblGrid>
                <a:gridCol w="4493654">
                  <a:extLst>
                    <a:ext uri="{9D8B030D-6E8A-4147-A177-3AD203B41FA5}">
                      <a16:colId xmlns:a16="http://schemas.microsoft.com/office/drawing/2014/main" val="2720667089"/>
                    </a:ext>
                  </a:extLst>
                </a:gridCol>
                <a:gridCol w="2516746">
                  <a:extLst>
                    <a:ext uri="{9D8B030D-6E8A-4147-A177-3AD203B41FA5}">
                      <a16:colId xmlns:a16="http://schemas.microsoft.com/office/drawing/2014/main" val="3204731358"/>
                    </a:ext>
                  </a:extLst>
                </a:gridCol>
                <a:gridCol w="2476500">
                  <a:extLst>
                    <a:ext uri="{9D8B030D-6E8A-4147-A177-3AD203B41FA5}">
                      <a16:colId xmlns:a16="http://schemas.microsoft.com/office/drawing/2014/main" val="2754853912"/>
                    </a:ext>
                  </a:extLst>
                </a:gridCol>
              </a:tblGrid>
              <a:tr h="370840">
                <a:tc>
                  <a:txBody>
                    <a:bodyPr/>
                    <a:lstStyle/>
                    <a:p>
                      <a:endParaRPr lang="en-US" dirty="0"/>
                    </a:p>
                  </a:txBody>
                  <a:tcPr/>
                </a:tc>
                <a:tc>
                  <a:txBody>
                    <a:bodyPr/>
                    <a:lstStyle/>
                    <a:p>
                      <a:pPr algn="ctr"/>
                      <a:r>
                        <a:rPr lang="en-US" dirty="0"/>
                        <a:t>2018</a:t>
                      </a:r>
                    </a:p>
                  </a:txBody>
                  <a:tcPr/>
                </a:tc>
                <a:tc>
                  <a:txBody>
                    <a:bodyPr/>
                    <a:lstStyle/>
                    <a:p>
                      <a:pPr algn="ctr"/>
                      <a:r>
                        <a:rPr lang="en-US" i="1" dirty="0"/>
                        <a:t>2017</a:t>
                      </a:r>
                    </a:p>
                  </a:txBody>
                  <a:tcPr/>
                </a:tc>
                <a:extLst>
                  <a:ext uri="{0D108BD9-81ED-4DB2-BD59-A6C34878D82A}">
                    <a16:rowId xmlns:a16="http://schemas.microsoft.com/office/drawing/2014/main" val="1042676256"/>
                  </a:ext>
                </a:extLst>
              </a:tr>
              <a:tr h="370840">
                <a:tc>
                  <a:txBody>
                    <a:bodyPr/>
                    <a:lstStyle/>
                    <a:p>
                      <a:r>
                        <a:rPr lang="en-US" dirty="0"/>
                        <a:t>All 3 actions recorded</a:t>
                      </a:r>
                    </a:p>
                  </a:txBody>
                  <a:tcPr/>
                </a:tc>
                <a:tc>
                  <a:txBody>
                    <a:bodyPr/>
                    <a:lstStyle/>
                    <a:p>
                      <a:pPr algn="ctr"/>
                      <a:r>
                        <a:rPr lang="en-US" dirty="0"/>
                        <a:t>53</a:t>
                      </a:r>
                    </a:p>
                  </a:txBody>
                  <a:tcPr/>
                </a:tc>
                <a:tc>
                  <a:txBody>
                    <a:bodyPr/>
                    <a:lstStyle/>
                    <a:p>
                      <a:pPr algn="ctr"/>
                      <a:r>
                        <a:rPr lang="en-US" i="1" dirty="0"/>
                        <a:t>0</a:t>
                      </a:r>
                    </a:p>
                  </a:txBody>
                  <a:tcPr/>
                </a:tc>
                <a:extLst>
                  <a:ext uri="{0D108BD9-81ED-4DB2-BD59-A6C34878D82A}">
                    <a16:rowId xmlns:a16="http://schemas.microsoft.com/office/drawing/2014/main" val="2497830437"/>
                  </a:ext>
                </a:extLst>
              </a:tr>
              <a:tr h="370840">
                <a:tc>
                  <a:txBody>
                    <a:bodyPr/>
                    <a:lstStyle/>
                    <a:p>
                      <a:r>
                        <a:rPr lang="en-US" dirty="0"/>
                        <a:t>No cancer leaflet (2/3)</a:t>
                      </a:r>
                    </a:p>
                  </a:txBody>
                  <a:tcPr/>
                </a:tc>
                <a:tc>
                  <a:txBody>
                    <a:bodyPr/>
                    <a:lstStyle/>
                    <a:p>
                      <a:pPr algn="ctr"/>
                      <a:r>
                        <a:rPr lang="en-US" dirty="0"/>
                        <a:t>49</a:t>
                      </a:r>
                    </a:p>
                  </a:txBody>
                  <a:tcPr/>
                </a:tc>
                <a:tc>
                  <a:txBody>
                    <a:bodyPr/>
                    <a:lstStyle/>
                    <a:p>
                      <a:pPr algn="ctr"/>
                      <a:r>
                        <a:rPr lang="en-US" i="1" dirty="0"/>
                        <a:t>93</a:t>
                      </a:r>
                    </a:p>
                  </a:txBody>
                  <a:tcPr/>
                </a:tc>
                <a:extLst>
                  <a:ext uri="{0D108BD9-81ED-4DB2-BD59-A6C34878D82A}">
                    <a16:rowId xmlns:a16="http://schemas.microsoft.com/office/drawing/2014/main" val="3793721365"/>
                  </a:ext>
                </a:extLst>
              </a:tr>
              <a:tr h="370840">
                <a:tc>
                  <a:txBody>
                    <a:bodyPr/>
                    <a:lstStyle/>
                    <a:p>
                      <a:r>
                        <a:rPr lang="en-US" dirty="0"/>
                        <a:t>Only one action recorded (1/3)</a:t>
                      </a:r>
                    </a:p>
                  </a:txBody>
                  <a:tcPr/>
                </a:tc>
                <a:tc>
                  <a:txBody>
                    <a:bodyPr/>
                    <a:lstStyle/>
                    <a:p>
                      <a:pPr algn="ctr"/>
                      <a:r>
                        <a:rPr lang="en-US" dirty="0"/>
                        <a:t>3</a:t>
                      </a:r>
                    </a:p>
                  </a:txBody>
                  <a:tcPr/>
                </a:tc>
                <a:tc>
                  <a:txBody>
                    <a:bodyPr/>
                    <a:lstStyle/>
                    <a:p>
                      <a:pPr algn="ctr"/>
                      <a:r>
                        <a:rPr lang="en-US" i="1" dirty="0"/>
                        <a:t>0</a:t>
                      </a:r>
                    </a:p>
                  </a:txBody>
                  <a:tcPr/>
                </a:tc>
                <a:extLst>
                  <a:ext uri="{0D108BD9-81ED-4DB2-BD59-A6C34878D82A}">
                    <a16:rowId xmlns:a16="http://schemas.microsoft.com/office/drawing/2014/main" val="2726303457"/>
                  </a:ext>
                </a:extLst>
              </a:tr>
              <a:tr h="370840">
                <a:tc>
                  <a:txBody>
                    <a:bodyPr/>
                    <a:lstStyle/>
                    <a:p>
                      <a:r>
                        <a:rPr lang="en-US" dirty="0"/>
                        <a:t>No action recorded (0/3)</a:t>
                      </a:r>
                    </a:p>
                  </a:txBody>
                  <a:tcPr/>
                </a:tc>
                <a:tc>
                  <a:txBody>
                    <a:bodyPr/>
                    <a:lstStyle/>
                    <a:p>
                      <a:pPr algn="ctr"/>
                      <a:r>
                        <a:rPr lang="en-US" dirty="0"/>
                        <a:t>14</a:t>
                      </a:r>
                    </a:p>
                  </a:txBody>
                  <a:tcPr/>
                </a:tc>
                <a:tc>
                  <a:txBody>
                    <a:bodyPr/>
                    <a:lstStyle/>
                    <a:p>
                      <a:pPr algn="ctr"/>
                      <a:r>
                        <a:rPr lang="en-US" i="1" dirty="0"/>
                        <a:t>4</a:t>
                      </a:r>
                    </a:p>
                  </a:txBody>
                  <a:tcPr/>
                </a:tc>
                <a:extLst>
                  <a:ext uri="{0D108BD9-81ED-4DB2-BD59-A6C34878D82A}">
                    <a16:rowId xmlns:a16="http://schemas.microsoft.com/office/drawing/2014/main" val="2580548117"/>
                  </a:ext>
                </a:extLst>
              </a:tr>
              <a:tr h="370840">
                <a:tc>
                  <a:txBody>
                    <a:bodyPr/>
                    <a:lstStyle/>
                    <a:p>
                      <a:r>
                        <a:rPr lang="en-US" dirty="0"/>
                        <a:t>Total</a:t>
                      </a:r>
                    </a:p>
                  </a:txBody>
                  <a:tcPr/>
                </a:tc>
                <a:tc>
                  <a:txBody>
                    <a:bodyPr/>
                    <a:lstStyle/>
                    <a:p>
                      <a:pPr algn="ctr"/>
                      <a:r>
                        <a:rPr lang="en-US" dirty="0"/>
                        <a:t>119</a:t>
                      </a:r>
                    </a:p>
                  </a:txBody>
                  <a:tcPr/>
                </a:tc>
                <a:tc>
                  <a:txBody>
                    <a:bodyPr/>
                    <a:lstStyle/>
                    <a:p>
                      <a:pPr algn="ctr"/>
                      <a:r>
                        <a:rPr lang="en-US" i="1" dirty="0"/>
                        <a:t>97</a:t>
                      </a:r>
                    </a:p>
                  </a:txBody>
                  <a:tcPr/>
                </a:tc>
                <a:extLst>
                  <a:ext uri="{0D108BD9-81ED-4DB2-BD59-A6C34878D82A}">
                    <a16:rowId xmlns:a16="http://schemas.microsoft.com/office/drawing/2014/main" val="2212349783"/>
                  </a:ext>
                </a:extLst>
              </a:tr>
            </a:tbl>
          </a:graphicData>
        </a:graphic>
      </p:graphicFrame>
      <p:pic>
        <p:nvPicPr>
          <p:cNvPr id="5" name="Picture 4" descr="A picture containing shirt&#10;&#10;Description automatically generated">
            <a:extLst>
              <a:ext uri="{FF2B5EF4-FFF2-40B4-BE49-F238E27FC236}">
                <a16:creationId xmlns:a16="http://schemas.microsoft.com/office/drawing/2014/main" id="{CB91D310-F164-F84A-AEEC-BB3E47A7BB45}"/>
              </a:ext>
            </a:extLst>
          </p:cNvPr>
          <p:cNvPicPr/>
          <p:nvPr/>
        </p:nvPicPr>
        <p:blipFill rotWithShape="1">
          <a:blip r:embed="rId2">
            <a:extLst>
              <a:ext uri="{28A0092B-C50C-407E-A947-70E740481C1C}">
                <a14:useLocalDpi xmlns:a14="http://schemas.microsoft.com/office/drawing/2010/main" val="0"/>
              </a:ext>
            </a:extLst>
          </a:blip>
          <a:srcRect t="21843"/>
          <a:stretch/>
        </p:blipFill>
        <p:spPr>
          <a:xfrm>
            <a:off x="-1" y="5761822"/>
            <a:ext cx="4384713" cy="1107288"/>
          </a:xfrm>
          <a:prstGeom prst="rect">
            <a:avLst/>
          </a:prstGeom>
        </p:spPr>
      </p:pic>
    </p:spTree>
    <p:extLst>
      <p:ext uri="{BB962C8B-B14F-4D97-AF65-F5344CB8AC3E}">
        <p14:creationId xmlns:p14="http://schemas.microsoft.com/office/powerpoint/2010/main" val="1245000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1129274-95B1-B746-BD51-3BD91D420D90}"/>
              </a:ext>
            </a:extLst>
          </p:cNvPr>
          <p:cNvSpPr>
            <a:spLocks noGrp="1"/>
          </p:cNvSpPr>
          <p:nvPr>
            <p:ph type="title"/>
          </p:nvPr>
        </p:nvSpPr>
        <p:spPr>
          <a:xfrm>
            <a:off x="643467" y="640080"/>
            <a:ext cx="3096427" cy="5613236"/>
          </a:xfrm>
        </p:spPr>
        <p:txBody>
          <a:bodyPr anchor="ctr">
            <a:normAutofit/>
          </a:bodyPr>
          <a:lstStyle/>
          <a:p>
            <a:r>
              <a:rPr lang="en-US" dirty="0">
                <a:solidFill>
                  <a:srgbClr val="FFFFFF"/>
                </a:solidFill>
              </a:rPr>
              <a:t>Information regarding referral</a:t>
            </a:r>
            <a:br>
              <a:rPr lang="en-US" dirty="0">
                <a:solidFill>
                  <a:srgbClr val="FFFFFF"/>
                </a:solidFill>
              </a:rPr>
            </a:br>
            <a:r>
              <a:rPr lang="en-US" dirty="0">
                <a:solidFill>
                  <a:srgbClr val="FFFFFF"/>
                </a:solidFill>
              </a:rPr>
              <a:t>2018 data/ </a:t>
            </a:r>
            <a:r>
              <a:rPr lang="en-US" i="1" dirty="0">
                <a:solidFill>
                  <a:srgbClr val="FFFFFF"/>
                </a:solidFill>
              </a:rPr>
              <a:t>2017 data in italics </a:t>
            </a:r>
          </a:p>
        </p:txBody>
      </p:sp>
      <p:sp>
        <p:nvSpPr>
          <p:cNvPr id="3" name="Content Placeholder 2">
            <a:extLst>
              <a:ext uri="{FF2B5EF4-FFF2-40B4-BE49-F238E27FC236}">
                <a16:creationId xmlns:a16="http://schemas.microsoft.com/office/drawing/2014/main" id="{D653578D-91B3-C747-AF45-70FB05447D10}"/>
              </a:ext>
            </a:extLst>
          </p:cNvPr>
          <p:cNvSpPr>
            <a:spLocks noGrp="1"/>
          </p:cNvSpPr>
          <p:nvPr>
            <p:ph idx="1"/>
          </p:nvPr>
        </p:nvSpPr>
        <p:spPr>
          <a:xfrm>
            <a:off x="4654297" y="640080"/>
            <a:ext cx="6848715" cy="3799718"/>
          </a:xfrm>
        </p:spPr>
        <p:txBody>
          <a:bodyPr anchor="ctr">
            <a:noAutofit/>
          </a:bodyPr>
          <a:lstStyle/>
          <a:p>
            <a:r>
              <a:rPr lang="en-US" dirty="0"/>
              <a:t>118/119, indicate reason for referral 2018</a:t>
            </a:r>
          </a:p>
          <a:p>
            <a:r>
              <a:rPr lang="en-US" i="1" dirty="0"/>
              <a:t>96/97, indicate reason for referral 2017</a:t>
            </a:r>
          </a:p>
          <a:p>
            <a:endParaRPr lang="en-US" i="1" dirty="0"/>
          </a:p>
          <a:p>
            <a:pPr marL="0" indent="0">
              <a:buNone/>
            </a:pPr>
            <a:r>
              <a:rPr lang="en-US" dirty="0"/>
              <a:t>Short summary of reason for referral </a:t>
            </a:r>
          </a:p>
          <a:p>
            <a:r>
              <a:rPr lang="en-US" dirty="0"/>
              <a:t>106/119 have a helpful summary </a:t>
            </a:r>
            <a:r>
              <a:rPr lang="en-US" i="1" dirty="0"/>
              <a:t>(29/97, 2017)</a:t>
            </a:r>
          </a:p>
          <a:p>
            <a:r>
              <a:rPr lang="en-US" dirty="0"/>
              <a:t>3/119 have a partial summary </a:t>
            </a:r>
            <a:r>
              <a:rPr lang="en-US" i="1" dirty="0"/>
              <a:t>(38/97, 2017)</a:t>
            </a:r>
          </a:p>
          <a:p>
            <a:r>
              <a:rPr lang="en-US" dirty="0"/>
              <a:t>10/119 have no summary </a:t>
            </a:r>
            <a:r>
              <a:rPr lang="en-US" i="1" dirty="0"/>
              <a:t>(30/97, 2017)</a:t>
            </a:r>
            <a:endParaRPr lang="en-US" dirty="0"/>
          </a:p>
        </p:txBody>
      </p:sp>
      <p:pic>
        <p:nvPicPr>
          <p:cNvPr id="4" name="Picture 3" descr="A picture containing shirt&#10;&#10;Description automatically generated">
            <a:extLst>
              <a:ext uri="{FF2B5EF4-FFF2-40B4-BE49-F238E27FC236}">
                <a16:creationId xmlns:a16="http://schemas.microsoft.com/office/drawing/2014/main" id="{EA5F20B1-C557-C24F-8AE7-CEB890E71237}"/>
              </a:ext>
            </a:extLst>
          </p:cNvPr>
          <p:cNvPicPr/>
          <p:nvPr/>
        </p:nvPicPr>
        <p:blipFill rotWithShape="1">
          <a:blip r:embed="rId2">
            <a:extLst>
              <a:ext uri="{28A0092B-C50C-407E-A947-70E740481C1C}">
                <a14:useLocalDpi xmlns:a14="http://schemas.microsoft.com/office/drawing/2010/main" val="0"/>
              </a:ext>
            </a:extLst>
          </a:blip>
          <a:srcRect t="21843" r="660"/>
          <a:stretch/>
        </p:blipFill>
        <p:spPr>
          <a:xfrm>
            <a:off x="4654297" y="5200650"/>
            <a:ext cx="5861303" cy="1198436"/>
          </a:xfrm>
          <a:prstGeom prst="rect">
            <a:avLst/>
          </a:prstGeom>
        </p:spPr>
      </p:pic>
    </p:spTree>
    <p:extLst>
      <p:ext uri="{BB962C8B-B14F-4D97-AF65-F5344CB8AC3E}">
        <p14:creationId xmlns:p14="http://schemas.microsoft.com/office/powerpoint/2010/main" val="2826670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D7EE1-0C17-724A-9399-A61EB388703C}"/>
              </a:ext>
            </a:extLst>
          </p:cNvPr>
          <p:cNvSpPr>
            <a:spLocks noGrp="1"/>
          </p:cNvSpPr>
          <p:nvPr>
            <p:ph type="title"/>
          </p:nvPr>
        </p:nvSpPr>
        <p:spPr/>
        <p:txBody>
          <a:bodyPr/>
          <a:lstStyle/>
          <a:p>
            <a:pPr algn="ctr"/>
            <a:r>
              <a:rPr lang="en-US" dirty="0"/>
              <a:t>Past medical history </a:t>
            </a:r>
            <a:br>
              <a:rPr lang="en-US" dirty="0"/>
            </a:br>
            <a:r>
              <a:rPr lang="en-US" sz="2800" dirty="0"/>
              <a:t>2018 data / </a:t>
            </a:r>
            <a:r>
              <a:rPr lang="en-US" sz="2800" i="1" dirty="0"/>
              <a:t>2017 data in italics</a:t>
            </a:r>
          </a:p>
        </p:txBody>
      </p:sp>
      <p:sp>
        <p:nvSpPr>
          <p:cNvPr id="3" name="Content Placeholder 2">
            <a:extLst>
              <a:ext uri="{FF2B5EF4-FFF2-40B4-BE49-F238E27FC236}">
                <a16:creationId xmlns:a16="http://schemas.microsoft.com/office/drawing/2014/main" id="{6BEEB85D-D5DB-7C4D-AE6E-FF1DB2EA1E23}"/>
              </a:ext>
            </a:extLst>
          </p:cNvPr>
          <p:cNvSpPr>
            <a:spLocks noGrp="1"/>
          </p:cNvSpPr>
          <p:nvPr>
            <p:ph idx="1"/>
          </p:nvPr>
        </p:nvSpPr>
        <p:spPr/>
        <p:txBody>
          <a:bodyPr/>
          <a:lstStyle/>
          <a:p>
            <a:r>
              <a:rPr lang="en-US" dirty="0"/>
              <a:t>56/119 patients had their PMH tidied up   (</a:t>
            </a:r>
            <a:r>
              <a:rPr lang="en-US" i="1" dirty="0"/>
              <a:t>15/97</a:t>
            </a:r>
            <a:r>
              <a:rPr lang="en-US" dirty="0"/>
              <a:t>)</a:t>
            </a:r>
          </a:p>
          <a:p>
            <a:r>
              <a:rPr lang="en-US" dirty="0"/>
              <a:t>63/119 patients had untidy and unhelpful PMH (</a:t>
            </a:r>
            <a:r>
              <a:rPr lang="en-US" i="1" dirty="0"/>
              <a:t>82/97</a:t>
            </a:r>
            <a:r>
              <a:rPr lang="en-US" dirty="0"/>
              <a:t>)</a:t>
            </a:r>
          </a:p>
          <a:p>
            <a:endParaRPr lang="en-US" dirty="0"/>
          </a:p>
          <a:p>
            <a:r>
              <a:rPr lang="en-US" dirty="0"/>
              <a:t>An untidy PMH  can make it difficult for secondary care to plan a patient’s investigation. One practice sent a 2-week referral form with over 20 pages of past medical history including every consultation the patient had had with the surgery </a:t>
            </a:r>
          </a:p>
          <a:p>
            <a:endParaRPr lang="en-US" dirty="0"/>
          </a:p>
        </p:txBody>
      </p:sp>
      <p:pic>
        <p:nvPicPr>
          <p:cNvPr id="4" name="Picture 3" descr="A picture containing shirt&#10;&#10;Description automatically generated">
            <a:extLst>
              <a:ext uri="{FF2B5EF4-FFF2-40B4-BE49-F238E27FC236}">
                <a16:creationId xmlns:a16="http://schemas.microsoft.com/office/drawing/2014/main" id="{90048644-55F0-E546-9CD5-EE4C74D331EB}"/>
              </a:ext>
            </a:extLst>
          </p:cNvPr>
          <p:cNvPicPr/>
          <p:nvPr/>
        </p:nvPicPr>
        <p:blipFill rotWithShape="1">
          <a:blip r:embed="rId2">
            <a:extLst>
              <a:ext uri="{28A0092B-C50C-407E-A947-70E740481C1C}">
                <a14:useLocalDpi xmlns:a14="http://schemas.microsoft.com/office/drawing/2010/main" val="0"/>
              </a:ext>
            </a:extLst>
          </a:blip>
          <a:srcRect t="21843"/>
          <a:stretch/>
        </p:blipFill>
        <p:spPr>
          <a:xfrm>
            <a:off x="0" y="5640636"/>
            <a:ext cx="4267200" cy="1228474"/>
          </a:xfrm>
          <a:prstGeom prst="rect">
            <a:avLst/>
          </a:prstGeom>
        </p:spPr>
      </p:pic>
    </p:spTree>
    <p:extLst>
      <p:ext uri="{BB962C8B-B14F-4D97-AF65-F5344CB8AC3E}">
        <p14:creationId xmlns:p14="http://schemas.microsoft.com/office/powerpoint/2010/main" val="2675906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0E3DECC-5756-C541-869C-554F7DD87384}"/>
              </a:ext>
            </a:extLst>
          </p:cNvPr>
          <p:cNvSpPr>
            <a:spLocks noGrp="1"/>
          </p:cNvSpPr>
          <p:nvPr>
            <p:ph type="title"/>
          </p:nvPr>
        </p:nvSpPr>
        <p:spPr>
          <a:xfrm>
            <a:off x="643467" y="640080"/>
            <a:ext cx="3096427" cy="5613236"/>
          </a:xfrm>
        </p:spPr>
        <p:txBody>
          <a:bodyPr anchor="ctr">
            <a:normAutofit/>
          </a:bodyPr>
          <a:lstStyle/>
          <a:p>
            <a:r>
              <a:rPr lang="en-US" dirty="0">
                <a:solidFill>
                  <a:srgbClr val="FFFFFF"/>
                </a:solidFill>
              </a:rPr>
              <a:t>Other learning points </a:t>
            </a:r>
          </a:p>
        </p:txBody>
      </p:sp>
      <p:sp>
        <p:nvSpPr>
          <p:cNvPr id="3" name="Content Placeholder 2">
            <a:extLst>
              <a:ext uri="{FF2B5EF4-FFF2-40B4-BE49-F238E27FC236}">
                <a16:creationId xmlns:a16="http://schemas.microsoft.com/office/drawing/2014/main" id="{B2D15B5F-112B-FF43-843C-AB0DB0C3A355}"/>
              </a:ext>
            </a:extLst>
          </p:cNvPr>
          <p:cNvSpPr>
            <a:spLocks noGrp="1"/>
          </p:cNvSpPr>
          <p:nvPr>
            <p:ph idx="1"/>
          </p:nvPr>
        </p:nvSpPr>
        <p:spPr>
          <a:xfrm>
            <a:off x="4483865" y="640082"/>
            <a:ext cx="7447401" cy="3810732"/>
          </a:xfrm>
        </p:spPr>
        <p:txBody>
          <a:bodyPr anchor="ctr">
            <a:noAutofit/>
          </a:bodyPr>
          <a:lstStyle/>
          <a:p>
            <a:r>
              <a:rPr lang="en-US" dirty="0"/>
              <a:t>Dermatology – site, this was recorded in 9/15 patients, in the free text 3/15, not recorded at all in 3/15. In 2017 no patient had the site recorded.</a:t>
            </a:r>
          </a:p>
          <a:p>
            <a:r>
              <a:rPr lang="en-US" dirty="0"/>
              <a:t>One breast referral did not have the site.</a:t>
            </a:r>
          </a:p>
          <a:p>
            <a:r>
              <a:rPr lang="en-US" dirty="0"/>
              <a:t>One referral had no refers name</a:t>
            </a:r>
          </a:p>
          <a:p>
            <a:r>
              <a:rPr lang="en-US" dirty="0"/>
              <a:t>One referral had no Past Medical History</a:t>
            </a:r>
          </a:p>
          <a:p>
            <a:r>
              <a:rPr lang="en-US" dirty="0"/>
              <a:t>One referral did not have bloods arranged as the form requested</a:t>
            </a:r>
          </a:p>
        </p:txBody>
      </p:sp>
      <p:pic>
        <p:nvPicPr>
          <p:cNvPr id="4" name="Picture 3" descr="A picture containing shirt&#10;&#10;Description automatically generated">
            <a:extLst>
              <a:ext uri="{FF2B5EF4-FFF2-40B4-BE49-F238E27FC236}">
                <a16:creationId xmlns:a16="http://schemas.microsoft.com/office/drawing/2014/main" id="{3D1DEF38-C598-1649-A692-AB575FC82908}"/>
              </a:ext>
            </a:extLst>
          </p:cNvPr>
          <p:cNvPicPr/>
          <p:nvPr/>
        </p:nvPicPr>
        <p:blipFill rotWithShape="1">
          <a:blip r:embed="rId2">
            <a:extLst>
              <a:ext uri="{28A0092B-C50C-407E-A947-70E740481C1C}">
                <a14:useLocalDpi xmlns:a14="http://schemas.microsoft.com/office/drawing/2010/main" val="0"/>
              </a:ext>
            </a:extLst>
          </a:blip>
          <a:srcRect t="21843" r="660"/>
          <a:stretch/>
        </p:blipFill>
        <p:spPr>
          <a:xfrm>
            <a:off x="4605051" y="5166911"/>
            <a:ext cx="6610637" cy="1532214"/>
          </a:xfrm>
          <a:prstGeom prst="rect">
            <a:avLst/>
          </a:prstGeom>
        </p:spPr>
      </p:pic>
    </p:spTree>
    <p:extLst>
      <p:ext uri="{BB962C8B-B14F-4D97-AF65-F5344CB8AC3E}">
        <p14:creationId xmlns:p14="http://schemas.microsoft.com/office/powerpoint/2010/main" val="2033617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D0A2-94B6-5B4C-A1F5-247B4D92551B}"/>
              </a:ext>
            </a:extLst>
          </p:cNvPr>
          <p:cNvSpPr>
            <a:spLocks noGrp="1"/>
          </p:cNvSpPr>
          <p:nvPr>
            <p:ph type="title"/>
          </p:nvPr>
        </p:nvSpPr>
        <p:spPr/>
        <p:txBody>
          <a:bodyPr/>
          <a:lstStyle/>
          <a:p>
            <a:pPr algn="ctr"/>
            <a:r>
              <a:rPr lang="en-US" dirty="0"/>
              <a:t>Refers </a:t>
            </a:r>
          </a:p>
        </p:txBody>
      </p:sp>
      <p:sp>
        <p:nvSpPr>
          <p:cNvPr id="3" name="Content Placeholder 2">
            <a:extLst>
              <a:ext uri="{FF2B5EF4-FFF2-40B4-BE49-F238E27FC236}">
                <a16:creationId xmlns:a16="http://schemas.microsoft.com/office/drawing/2014/main" id="{94EF8C9A-4D8D-B64E-ABC9-18B162BD897D}"/>
              </a:ext>
            </a:extLst>
          </p:cNvPr>
          <p:cNvSpPr>
            <a:spLocks noGrp="1"/>
          </p:cNvSpPr>
          <p:nvPr>
            <p:ph idx="1"/>
          </p:nvPr>
        </p:nvSpPr>
        <p:spPr/>
        <p:txBody>
          <a:bodyPr/>
          <a:lstStyle/>
          <a:p>
            <a:r>
              <a:rPr lang="en-US" dirty="0"/>
              <a:t>All clinicians completed at least one referral</a:t>
            </a:r>
          </a:p>
          <a:p>
            <a:r>
              <a:rPr lang="en-US" dirty="0"/>
              <a:t>This included nurse practitioners, registrars and locums</a:t>
            </a:r>
          </a:p>
          <a:p>
            <a:r>
              <a:rPr lang="en-US" dirty="0"/>
              <a:t>The number per clinician was from 1 to 29.</a:t>
            </a:r>
          </a:p>
        </p:txBody>
      </p:sp>
      <p:pic>
        <p:nvPicPr>
          <p:cNvPr id="4" name="Picture 3" descr="A picture containing shirt&#10;&#10;Description automatically generated">
            <a:extLst>
              <a:ext uri="{FF2B5EF4-FFF2-40B4-BE49-F238E27FC236}">
                <a16:creationId xmlns:a16="http://schemas.microsoft.com/office/drawing/2014/main" id="{C1DDCC16-F88D-5640-A3E1-0683A20037E6}"/>
              </a:ext>
            </a:extLst>
          </p:cNvPr>
          <p:cNvPicPr/>
          <p:nvPr/>
        </p:nvPicPr>
        <p:blipFill rotWithShape="1">
          <a:blip r:embed="rId2">
            <a:extLst>
              <a:ext uri="{28A0092B-C50C-407E-A947-70E740481C1C}">
                <a14:useLocalDpi xmlns:a14="http://schemas.microsoft.com/office/drawing/2010/main" val="0"/>
              </a:ext>
            </a:extLst>
          </a:blip>
          <a:srcRect t="21843"/>
          <a:stretch/>
        </p:blipFill>
        <p:spPr>
          <a:xfrm>
            <a:off x="0" y="5886450"/>
            <a:ext cx="4267200" cy="982660"/>
          </a:xfrm>
          <a:prstGeom prst="rect">
            <a:avLst/>
          </a:prstGeom>
        </p:spPr>
      </p:pic>
    </p:spTree>
    <p:extLst>
      <p:ext uri="{BB962C8B-B14F-4D97-AF65-F5344CB8AC3E}">
        <p14:creationId xmlns:p14="http://schemas.microsoft.com/office/powerpoint/2010/main" val="766125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809</Words>
  <Application>Microsoft Macintosh PowerPoint</Application>
  <PresentationFormat>Widescreen</PresentationFormat>
  <Paragraphs>104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2-Week referral audit 2018</vt:lpstr>
      <vt:lpstr>Number of 2-week referrals </vt:lpstr>
      <vt:lpstr>Number of 2-week referrals</vt:lpstr>
      <vt:lpstr>A completed referral form helps secondary care and ensures that patients have a quicker and smoother journey to prove or exclude a cancer diagnosis.</vt:lpstr>
      <vt:lpstr>Patient informed of reason for referral</vt:lpstr>
      <vt:lpstr>Information regarding referral 2018 data/ 2017 data in italics </vt:lpstr>
      <vt:lpstr>Past medical history  2018 data / 2017 data in italics</vt:lpstr>
      <vt:lpstr>Other learning points </vt:lpstr>
      <vt:lpstr>Refers </vt:lpstr>
      <vt:lpstr>Cancer referral types</vt:lpstr>
      <vt:lpstr>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2-Week referral audit 2018</dc:title>
  <dc:creator>Chris Tasker</dc:creator>
  <cp:lastModifiedBy>Chris Tasker</cp:lastModifiedBy>
  <cp:revision>3</cp:revision>
  <dcterms:created xsi:type="dcterms:W3CDTF">2020-06-13T21:29:31Z</dcterms:created>
  <dcterms:modified xsi:type="dcterms:W3CDTF">2020-10-28T10:14:28Z</dcterms:modified>
</cp:coreProperties>
</file>