
<file path=[Content_Types].xml><?xml version="1.0" encoding="utf-8"?>
<Types xmlns="http://schemas.openxmlformats.org/package/2006/content-types">
  <Default Extension="png" ContentType="image/png"/>
  <Default Extension="tmp" ContentType="image/png"/>
  <Default Extension="jpeg" ContentType="image/jpeg"/>
  <Default Extension="emf" ContentType="image/x-emf"/>
  <Default Extension="rels" ContentType="application/vnd.openxmlformats-package.relationships+xml"/>
  <Default Extension="xml" ContentType="application/xml"/>
  <Default Extension="docx" ContentType="application/vnd.openxmlformats-officedocument.wordprocessingml.document"/>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0"/>
  </p:notesMasterIdLst>
  <p:sldIdLst>
    <p:sldId id="257" r:id="rId2"/>
    <p:sldId id="260" r:id="rId3"/>
    <p:sldId id="261" r:id="rId4"/>
    <p:sldId id="262" r:id="rId5"/>
    <p:sldId id="263" r:id="rId6"/>
    <p:sldId id="276" r:id="rId7"/>
    <p:sldId id="265" r:id="rId8"/>
    <p:sldId id="266" r:id="rId9"/>
    <p:sldId id="268" r:id="rId10"/>
    <p:sldId id="278" r:id="rId11"/>
    <p:sldId id="279" r:id="rId12"/>
    <p:sldId id="282" r:id="rId13"/>
    <p:sldId id="281" r:id="rId14"/>
    <p:sldId id="280" r:id="rId15"/>
    <p:sldId id="269" r:id="rId16"/>
    <p:sldId id="274" r:id="rId17"/>
    <p:sldId id="272" r:id="rId18"/>
    <p:sldId id="273" r:id="rId19"/>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77265" autoAdjust="0"/>
  </p:normalViewPr>
  <p:slideViewPr>
    <p:cSldViewPr>
      <p:cViewPr varScale="1">
        <p:scale>
          <a:sx n="79" d="100"/>
          <a:sy n="79" d="100"/>
        </p:scale>
        <p:origin x="108" y="288"/>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D71283C-0048-4CC6-97B7-2710E1B79B0F}" type="doc">
      <dgm:prSet loTypeId="urn:microsoft.com/office/officeart/2005/8/layout/target1" loCatId="relationship" qsTypeId="urn:microsoft.com/office/officeart/2005/8/quickstyle/simple1" qsCatId="simple" csTypeId="urn:microsoft.com/office/officeart/2005/8/colors/colorful1" csCatId="colorful" phldr="1"/>
      <dgm:spPr/>
      <dgm:t>
        <a:bodyPr/>
        <a:lstStyle/>
        <a:p>
          <a:endParaRPr lang="en-GB"/>
        </a:p>
      </dgm:t>
    </dgm:pt>
    <dgm:pt modelId="{FEF4DAD3-3770-471A-9286-C733A9CACF7E}">
      <dgm:prSet custT="1"/>
      <dgm:spPr/>
      <dgm:t>
        <a:bodyPr/>
        <a:lstStyle/>
        <a:p>
          <a:pPr rtl="0"/>
          <a:r>
            <a:rPr lang="en-GB" sz="3600" dirty="0"/>
            <a:t>Site</a:t>
          </a:r>
        </a:p>
      </dgm:t>
    </dgm:pt>
    <dgm:pt modelId="{EF4EB292-2413-402F-A944-AF8D84606710}" type="parTrans" cxnId="{F2057006-EE7E-468E-B7C8-5DC5E2999612}">
      <dgm:prSet/>
      <dgm:spPr/>
      <dgm:t>
        <a:bodyPr/>
        <a:lstStyle/>
        <a:p>
          <a:endParaRPr lang="en-GB"/>
        </a:p>
      </dgm:t>
    </dgm:pt>
    <dgm:pt modelId="{3A9BA33E-C718-44EF-8E7D-166AF77BF153}" type="sibTrans" cxnId="{F2057006-EE7E-468E-B7C8-5DC5E2999612}">
      <dgm:prSet/>
      <dgm:spPr/>
      <dgm:t>
        <a:bodyPr/>
        <a:lstStyle/>
        <a:p>
          <a:endParaRPr lang="en-GB"/>
        </a:p>
      </dgm:t>
    </dgm:pt>
    <dgm:pt modelId="{D6BF8946-F538-4A71-B012-2B050AEE94A2}">
      <dgm:prSet custT="1"/>
      <dgm:spPr/>
      <dgm:t>
        <a:bodyPr/>
        <a:lstStyle/>
        <a:p>
          <a:pPr rtl="0"/>
          <a:r>
            <a:rPr lang="en-GB" sz="2400" dirty="0"/>
            <a:t>    </a:t>
          </a:r>
          <a:r>
            <a:rPr lang="en-GB" sz="3600" dirty="0"/>
            <a:t>Symptoms</a:t>
          </a:r>
        </a:p>
      </dgm:t>
    </dgm:pt>
    <dgm:pt modelId="{063450C4-655F-4909-9D81-4EA2B3076476}" type="parTrans" cxnId="{8628B2E8-2F5C-4283-B938-DD7B69279DD7}">
      <dgm:prSet/>
      <dgm:spPr/>
      <dgm:t>
        <a:bodyPr/>
        <a:lstStyle/>
        <a:p>
          <a:endParaRPr lang="en-GB"/>
        </a:p>
      </dgm:t>
    </dgm:pt>
    <dgm:pt modelId="{179BD282-270E-4579-AD1C-82A723712EED}" type="sibTrans" cxnId="{8628B2E8-2F5C-4283-B938-DD7B69279DD7}">
      <dgm:prSet/>
      <dgm:spPr/>
      <dgm:t>
        <a:bodyPr/>
        <a:lstStyle/>
        <a:p>
          <a:endParaRPr lang="en-GB"/>
        </a:p>
      </dgm:t>
    </dgm:pt>
    <dgm:pt modelId="{BF2FDB62-9F11-4EE9-B011-35F78975B97A}">
      <dgm:prSet custT="1"/>
      <dgm:spPr/>
      <dgm:t>
        <a:bodyPr/>
        <a:lstStyle/>
        <a:p>
          <a:pPr rtl="0"/>
          <a:r>
            <a:rPr lang="en-GB" sz="3600" dirty="0"/>
            <a:t>Primary care investigations</a:t>
          </a:r>
        </a:p>
      </dgm:t>
    </dgm:pt>
    <dgm:pt modelId="{AAD1D3AE-DE52-4283-8CC6-454C20615CB9}" type="parTrans" cxnId="{D8D8E325-C927-4DB3-A5A1-67ED2BACE9A9}">
      <dgm:prSet/>
      <dgm:spPr/>
      <dgm:t>
        <a:bodyPr/>
        <a:lstStyle/>
        <a:p>
          <a:endParaRPr lang="en-GB"/>
        </a:p>
      </dgm:t>
    </dgm:pt>
    <dgm:pt modelId="{483C7DEE-320A-481A-9D49-DA705026BAAF}" type="sibTrans" cxnId="{D8D8E325-C927-4DB3-A5A1-67ED2BACE9A9}">
      <dgm:prSet/>
      <dgm:spPr/>
      <dgm:t>
        <a:bodyPr/>
        <a:lstStyle/>
        <a:p>
          <a:endParaRPr lang="en-GB"/>
        </a:p>
      </dgm:t>
    </dgm:pt>
    <dgm:pt modelId="{F2F294E6-AC86-4BB4-964C-43D1AD0E3DBD}">
      <dgm:prSet custT="1"/>
      <dgm:spPr/>
      <dgm:t>
        <a:bodyPr/>
        <a:lstStyle/>
        <a:p>
          <a:pPr rtl="0"/>
          <a:r>
            <a:rPr lang="en-GB" sz="1800" b="1" dirty="0"/>
            <a:t>Also includes</a:t>
          </a:r>
        </a:p>
      </dgm:t>
    </dgm:pt>
    <dgm:pt modelId="{0A32E522-0199-4BA6-8AA7-165B0F16108B}" type="parTrans" cxnId="{5FB77515-50DC-47BD-BA93-4BB858C216BA}">
      <dgm:prSet/>
      <dgm:spPr/>
      <dgm:t>
        <a:bodyPr/>
        <a:lstStyle/>
        <a:p>
          <a:endParaRPr lang="en-GB"/>
        </a:p>
      </dgm:t>
    </dgm:pt>
    <dgm:pt modelId="{DC84C3D5-4E37-4370-8BBD-900A10AC5078}" type="sibTrans" cxnId="{5FB77515-50DC-47BD-BA93-4BB858C216BA}">
      <dgm:prSet/>
      <dgm:spPr/>
      <dgm:t>
        <a:bodyPr/>
        <a:lstStyle/>
        <a:p>
          <a:endParaRPr lang="en-GB"/>
        </a:p>
      </dgm:t>
    </dgm:pt>
    <dgm:pt modelId="{8AD528B7-7985-4888-98B6-7EE1B707075C}">
      <dgm:prSet custT="1"/>
      <dgm:spPr/>
      <dgm:t>
        <a:bodyPr/>
        <a:lstStyle/>
        <a:p>
          <a:pPr rtl="0"/>
          <a:r>
            <a:rPr lang="en-GB" sz="1800" dirty="0"/>
            <a:t>Symptoms in children and young people</a:t>
          </a:r>
        </a:p>
      </dgm:t>
    </dgm:pt>
    <dgm:pt modelId="{8FF9DABD-C825-457E-A58C-71E9A8969D40}" type="parTrans" cxnId="{DE8E1A59-23C7-4A73-81DD-CCE34D1F97E9}">
      <dgm:prSet/>
      <dgm:spPr/>
      <dgm:t>
        <a:bodyPr/>
        <a:lstStyle/>
        <a:p>
          <a:endParaRPr lang="en-GB"/>
        </a:p>
      </dgm:t>
    </dgm:pt>
    <dgm:pt modelId="{E497BEC1-346B-43E4-BAD6-B4A4DBCDFAD6}" type="sibTrans" cxnId="{DE8E1A59-23C7-4A73-81DD-CCE34D1F97E9}">
      <dgm:prSet/>
      <dgm:spPr/>
      <dgm:t>
        <a:bodyPr/>
        <a:lstStyle/>
        <a:p>
          <a:endParaRPr lang="en-GB"/>
        </a:p>
      </dgm:t>
    </dgm:pt>
    <dgm:pt modelId="{6E172B51-0E5D-4556-89C2-F0022734AE50}">
      <dgm:prSet custT="1"/>
      <dgm:spPr/>
      <dgm:t>
        <a:bodyPr/>
        <a:lstStyle/>
        <a:p>
          <a:pPr rtl="0"/>
          <a:r>
            <a:rPr lang="en-GB" sz="1800" b="0" dirty="0">
              <a:solidFill>
                <a:srgbClr val="FF0000"/>
              </a:solidFill>
            </a:rPr>
            <a:t>Information and support for people with suspected cancer and their families</a:t>
          </a:r>
        </a:p>
      </dgm:t>
    </dgm:pt>
    <dgm:pt modelId="{16CD922D-9EA5-4EFF-A1EF-791E4FC9F67D}" type="parTrans" cxnId="{710D2322-8266-4358-A311-56D9FF9797A3}">
      <dgm:prSet/>
      <dgm:spPr/>
      <dgm:t>
        <a:bodyPr/>
        <a:lstStyle/>
        <a:p>
          <a:endParaRPr lang="en-GB"/>
        </a:p>
      </dgm:t>
    </dgm:pt>
    <dgm:pt modelId="{7FFB611A-9471-4D58-8063-92F7ECA525E9}" type="sibTrans" cxnId="{710D2322-8266-4358-A311-56D9FF9797A3}">
      <dgm:prSet/>
      <dgm:spPr/>
      <dgm:t>
        <a:bodyPr/>
        <a:lstStyle/>
        <a:p>
          <a:endParaRPr lang="en-GB"/>
        </a:p>
      </dgm:t>
    </dgm:pt>
    <dgm:pt modelId="{7FAEC8D6-5708-43D1-A951-0288CA5E0A3A}">
      <dgm:prSet custT="1"/>
      <dgm:spPr/>
      <dgm:t>
        <a:bodyPr/>
        <a:lstStyle/>
        <a:p>
          <a:pPr rtl="0"/>
          <a:r>
            <a:rPr lang="en-GB" sz="1800" dirty="0"/>
            <a:t>Safety netting</a:t>
          </a:r>
        </a:p>
      </dgm:t>
    </dgm:pt>
    <dgm:pt modelId="{0F654D05-1B74-4A20-81DD-48E6A36F5761}" type="parTrans" cxnId="{BED508E7-6625-4640-9DD2-0B92DD290CB8}">
      <dgm:prSet/>
      <dgm:spPr/>
      <dgm:t>
        <a:bodyPr/>
        <a:lstStyle/>
        <a:p>
          <a:endParaRPr lang="en-GB"/>
        </a:p>
      </dgm:t>
    </dgm:pt>
    <dgm:pt modelId="{F6695979-B446-456C-BB2B-7DAE4339D145}" type="sibTrans" cxnId="{BED508E7-6625-4640-9DD2-0B92DD290CB8}">
      <dgm:prSet/>
      <dgm:spPr/>
      <dgm:t>
        <a:bodyPr/>
        <a:lstStyle/>
        <a:p>
          <a:endParaRPr lang="en-GB"/>
        </a:p>
      </dgm:t>
    </dgm:pt>
    <dgm:pt modelId="{FBF478B2-8585-4C7A-AAC6-16D49A3E6FBF}" type="pres">
      <dgm:prSet presAssocID="{FD71283C-0048-4CC6-97B7-2710E1B79B0F}" presName="composite" presStyleCnt="0">
        <dgm:presLayoutVars>
          <dgm:chMax val="5"/>
          <dgm:dir/>
          <dgm:resizeHandles val="exact"/>
        </dgm:presLayoutVars>
      </dgm:prSet>
      <dgm:spPr/>
    </dgm:pt>
    <dgm:pt modelId="{EE51452C-57A9-4664-867D-6647DB44E636}" type="pres">
      <dgm:prSet presAssocID="{FEF4DAD3-3770-471A-9286-C733A9CACF7E}" presName="circle1" presStyleLbl="lnNode1" presStyleIdx="0" presStyleCnt="4"/>
      <dgm:spPr/>
    </dgm:pt>
    <dgm:pt modelId="{812E7AD8-9AB3-4710-9E22-CBCAF3CBF5DA}" type="pres">
      <dgm:prSet presAssocID="{FEF4DAD3-3770-471A-9286-C733A9CACF7E}" presName="text1" presStyleLbl="revTx" presStyleIdx="0" presStyleCnt="4" custLinFactNeighborX="-6137" custLinFactNeighborY="514">
        <dgm:presLayoutVars>
          <dgm:bulletEnabled val="1"/>
        </dgm:presLayoutVars>
      </dgm:prSet>
      <dgm:spPr/>
    </dgm:pt>
    <dgm:pt modelId="{8CD33ED7-4376-4D92-8A93-97EB756B38DB}" type="pres">
      <dgm:prSet presAssocID="{FEF4DAD3-3770-471A-9286-C733A9CACF7E}" presName="line1" presStyleLbl="callout" presStyleIdx="0" presStyleCnt="8"/>
      <dgm:spPr/>
    </dgm:pt>
    <dgm:pt modelId="{18FF6C04-BEED-4E48-9F65-E1DCCED80629}" type="pres">
      <dgm:prSet presAssocID="{FEF4DAD3-3770-471A-9286-C733A9CACF7E}" presName="d1" presStyleLbl="callout" presStyleIdx="1" presStyleCnt="8"/>
      <dgm:spPr/>
    </dgm:pt>
    <dgm:pt modelId="{FEBC78E4-BB18-42C1-B9BD-CC7C5508AF6E}" type="pres">
      <dgm:prSet presAssocID="{D6BF8946-F538-4A71-B012-2B050AEE94A2}" presName="circle2" presStyleLbl="lnNode1" presStyleIdx="1" presStyleCnt="4"/>
      <dgm:spPr/>
    </dgm:pt>
    <dgm:pt modelId="{52896868-0E18-4EB8-98E1-A0C29F52EDAE}" type="pres">
      <dgm:prSet presAssocID="{D6BF8946-F538-4A71-B012-2B050AEE94A2}" presName="text2" presStyleLbl="revTx" presStyleIdx="1" presStyleCnt="4" custScaleX="136166" custLinFactNeighborX="-5456" custLinFactNeighborY="-5411">
        <dgm:presLayoutVars>
          <dgm:bulletEnabled val="1"/>
        </dgm:presLayoutVars>
      </dgm:prSet>
      <dgm:spPr/>
    </dgm:pt>
    <dgm:pt modelId="{5685FBF4-610C-4667-8502-53CCB45E2789}" type="pres">
      <dgm:prSet presAssocID="{D6BF8946-F538-4A71-B012-2B050AEE94A2}" presName="line2" presStyleLbl="callout" presStyleIdx="2" presStyleCnt="8"/>
      <dgm:spPr/>
    </dgm:pt>
    <dgm:pt modelId="{9C545FB7-A6DA-49E6-BBA5-F8CAC8E4FE7C}" type="pres">
      <dgm:prSet presAssocID="{D6BF8946-F538-4A71-B012-2B050AEE94A2}" presName="d2" presStyleLbl="callout" presStyleIdx="3" presStyleCnt="8"/>
      <dgm:spPr/>
    </dgm:pt>
    <dgm:pt modelId="{316A797F-7FB4-4F02-B41E-7D43FAEEEF16}" type="pres">
      <dgm:prSet presAssocID="{BF2FDB62-9F11-4EE9-B011-35F78975B97A}" presName="circle3" presStyleLbl="lnNode1" presStyleIdx="2" presStyleCnt="4"/>
      <dgm:spPr/>
    </dgm:pt>
    <dgm:pt modelId="{F5967214-AE62-4E15-AB88-2A8D7F5499FD}" type="pres">
      <dgm:prSet presAssocID="{BF2FDB62-9F11-4EE9-B011-35F78975B97A}" presName="text3" presStyleLbl="revTx" presStyleIdx="2" presStyleCnt="4" custScaleX="191412" custLinFactNeighborX="36088" custLinFactNeighborY="-3546">
        <dgm:presLayoutVars>
          <dgm:bulletEnabled val="1"/>
        </dgm:presLayoutVars>
      </dgm:prSet>
      <dgm:spPr/>
    </dgm:pt>
    <dgm:pt modelId="{7D218B9F-57AB-4CEF-9C93-EFA8327B5701}" type="pres">
      <dgm:prSet presAssocID="{BF2FDB62-9F11-4EE9-B011-35F78975B97A}" presName="line3" presStyleLbl="callout" presStyleIdx="4" presStyleCnt="8"/>
      <dgm:spPr/>
    </dgm:pt>
    <dgm:pt modelId="{8D0D84C8-BAE7-44F5-9DC2-DF2258E5B0BB}" type="pres">
      <dgm:prSet presAssocID="{BF2FDB62-9F11-4EE9-B011-35F78975B97A}" presName="d3" presStyleLbl="callout" presStyleIdx="5" presStyleCnt="8"/>
      <dgm:spPr/>
    </dgm:pt>
    <dgm:pt modelId="{39EE6C09-3219-44DE-978D-40B1AEFB2EE0}" type="pres">
      <dgm:prSet presAssocID="{F2F294E6-AC86-4BB4-964C-43D1AD0E3DBD}" presName="circle4" presStyleLbl="lnNode1" presStyleIdx="3" presStyleCnt="4"/>
      <dgm:spPr/>
    </dgm:pt>
    <dgm:pt modelId="{8FFD07CE-FD69-4A1D-940A-9D3E96737EEB}" type="pres">
      <dgm:prSet presAssocID="{F2F294E6-AC86-4BB4-964C-43D1AD0E3DBD}" presName="text4" presStyleLbl="revTx" presStyleIdx="3" presStyleCnt="4" custScaleX="166498" custScaleY="206436" custLinFactNeighborX="27112" custLinFactNeighborY="80642">
        <dgm:presLayoutVars>
          <dgm:bulletEnabled val="1"/>
        </dgm:presLayoutVars>
      </dgm:prSet>
      <dgm:spPr/>
    </dgm:pt>
    <dgm:pt modelId="{121862C4-F25D-41D4-840F-7C690A877ECA}" type="pres">
      <dgm:prSet presAssocID="{F2F294E6-AC86-4BB4-964C-43D1AD0E3DBD}" presName="line4" presStyleLbl="callout" presStyleIdx="6" presStyleCnt="8"/>
      <dgm:spPr/>
    </dgm:pt>
    <dgm:pt modelId="{40739CAF-8D79-40A0-9D64-E392DA2DF98D}" type="pres">
      <dgm:prSet presAssocID="{F2F294E6-AC86-4BB4-964C-43D1AD0E3DBD}" presName="d4" presStyleLbl="callout" presStyleIdx="7" presStyleCnt="8"/>
      <dgm:spPr/>
    </dgm:pt>
  </dgm:ptLst>
  <dgm:cxnLst>
    <dgm:cxn modelId="{F2057006-EE7E-468E-B7C8-5DC5E2999612}" srcId="{FD71283C-0048-4CC6-97B7-2710E1B79B0F}" destId="{FEF4DAD3-3770-471A-9286-C733A9CACF7E}" srcOrd="0" destOrd="0" parTransId="{EF4EB292-2413-402F-A944-AF8D84606710}" sibTransId="{3A9BA33E-C718-44EF-8E7D-166AF77BF153}"/>
    <dgm:cxn modelId="{5FB77515-50DC-47BD-BA93-4BB858C216BA}" srcId="{FD71283C-0048-4CC6-97B7-2710E1B79B0F}" destId="{F2F294E6-AC86-4BB4-964C-43D1AD0E3DBD}" srcOrd="3" destOrd="0" parTransId="{0A32E522-0199-4BA6-8AA7-165B0F16108B}" sibTransId="{DC84C3D5-4E37-4370-8BBD-900A10AC5078}"/>
    <dgm:cxn modelId="{710D2322-8266-4358-A311-56D9FF9797A3}" srcId="{F2F294E6-AC86-4BB4-964C-43D1AD0E3DBD}" destId="{6E172B51-0E5D-4556-89C2-F0022734AE50}" srcOrd="1" destOrd="0" parTransId="{16CD922D-9EA5-4EFF-A1EF-791E4FC9F67D}" sibTransId="{7FFB611A-9471-4D58-8063-92F7ECA525E9}"/>
    <dgm:cxn modelId="{D8D8E325-C927-4DB3-A5A1-67ED2BACE9A9}" srcId="{FD71283C-0048-4CC6-97B7-2710E1B79B0F}" destId="{BF2FDB62-9F11-4EE9-B011-35F78975B97A}" srcOrd="2" destOrd="0" parTransId="{AAD1D3AE-DE52-4283-8CC6-454C20615CB9}" sibTransId="{483C7DEE-320A-481A-9D49-DA705026BAAF}"/>
    <dgm:cxn modelId="{BB983737-D1D6-40EF-B75D-2C5961223E7C}" type="presOf" srcId="{FD71283C-0048-4CC6-97B7-2710E1B79B0F}" destId="{FBF478B2-8585-4C7A-AAC6-16D49A3E6FBF}" srcOrd="0" destOrd="0" presId="urn:microsoft.com/office/officeart/2005/8/layout/target1"/>
    <dgm:cxn modelId="{A6835141-0C5C-4D74-B301-D8228D9935FE}" type="presOf" srcId="{6E172B51-0E5D-4556-89C2-F0022734AE50}" destId="{8FFD07CE-FD69-4A1D-940A-9D3E96737EEB}" srcOrd="0" destOrd="2" presId="urn:microsoft.com/office/officeart/2005/8/layout/target1"/>
    <dgm:cxn modelId="{D1D1974E-6A37-4DCB-B5A1-7B071C58F047}" type="presOf" srcId="{7FAEC8D6-5708-43D1-A951-0288CA5E0A3A}" destId="{8FFD07CE-FD69-4A1D-940A-9D3E96737EEB}" srcOrd="0" destOrd="3" presId="urn:microsoft.com/office/officeart/2005/8/layout/target1"/>
    <dgm:cxn modelId="{1596D66E-C1CF-4956-9D2D-2D9417DEB5F2}" type="presOf" srcId="{FEF4DAD3-3770-471A-9286-C733A9CACF7E}" destId="{812E7AD8-9AB3-4710-9E22-CBCAF3CBF5DA}" srcOrd="0" destOrd="0" presId="urn:microsoft.com/office/officeart/2005/8/layout/target1"/>
    <dgm:cxn modelId="{DE8E1A59-23C7-4A73-81DD-CCE34D1F97E9}" srcId="{F2F294E6-AC86-4BB4-964C-43D1AD0E3DBD}" destId="{8AD528B7-7985-4888-98B6-7EE1B707075C}" srcOrd="0" destOrd="0" parTransId="{8FF9DABD-C825-457E-A58C-71E9A8969D40}" sibTransId="{E497BEC1-346B-43E4-BAD6-B4A4DBCDFAD6}"/>
    <dgm:cxn modelId="{045E717E-D668-452F-84A7-9A38524DF231}" type="presOf" srcId="{F2F294E6-AC86-4BB4-964C-43D1AD0E3DBD}" destId="{8FFD07CE-FD69-4A1D-940A-9D3E96737EEB}" srcOrd="0" destOrd="0" presId="urn:microsoft.com/office/officeart/2005/8/layout/target1"/>
    <dgm:cxn modelId="{E8F2C893-D953-4619-AA92-4CA9FADC2D07}" type="presOf" srcId="{D6BF8946-F538-4A71-B012-2B050AEE94A2}" destId="{52896868-0E18-4EB8-98E1-A0C29F52EDAE}" srcOrd="0" destOrd="0" presId="urn:microsoft.com/office/officeart/2005/8/layout/target1"/>
    <dgm:cxn modelId="{E611ED9B-9AF4-44A0-9EAC-209C13968A88}" type="presOf" srcId="{BF2FDB62-9F11-4EE9-B011-35F78975B97A}" destId="{F5967214-AE62-4E15-AB88-2A8D7F5499FD}" srcOrd="0" destOrd="0" presId="urn:microsoft.com/office/officeart/2005/8/layout/target1"/>
    <dgm:cxn modelId="{BED508E7-6625-4640-9DD2-0B92DD290CB8}" srcId="{F2F294E6-AC86-4BB4-964C-43D1AD0E3DBD}" destId="{7FAEC8D6-5708-43D1-A951-0288CA5E0A3A}" srcOrd="2" destOrd="0" parTransId="{0F654D05-1B74-4A20-81DD-48E6A36F5761}" sibTransId="{F6695979-B446-456C-BB2B-7DAE4339D145}"/>
    <dgm:cxn modelId="{8628B2E8-2F5C-4283-B938-DD7B69279DD7}" srcId="{FD71283C-0048-4CC6-97B7-2710E1B79B0F}" destId="{D6BF8946-F538-4A71-B012-2B050AEE94A2}" srcOrd="1" destOrd="0" parTransId="{063450C4-655F-4909-9D81-4EA2B3076476}" sibTransId="{179BD282-270E-4579-AD1C-82A723712EED}"/>
    <dgm:cxn modelId="{4EAA72EE-E5A4-40B4-82D6-C954C6B6E354}" type="presOf" srcId="{8AD528B7-7985-4888-98B6-7EE1B707075C}" destId="{8FFD07CE-FD69-4A1D-940A-9D3E96737EEB}" srcOrd="0" destOrd="1" presId="urn:microsoft.com/office/officeart/2005/8/layout/target1"/>
    <dgm:cxn modelId="{CA78AAED-A76F-45DA-BAC6-F8A7DC581245}" type="presParOf" srcId="{FBF478B2-8585-4C7A-AAC6-16D49A3E6FBF}" destId="{EE51452C-57A9-4664-867D-6647DB44E636}" srcOrd="0" destOrd="0" presId="urn:microsoft.com/office/officeart/2005/8/layout/target1"/>
    <dgm:cxn modelId="{73A9B12E-5FFB-4D40-9413-D7BC5659AA22}" type="presParOf" srcId="{FBF478B2-8585-4C7A-AAC6-16D49A3E6FBF}" destId="{812E7AD8-9AB3-4710-9E22-CBCAF3CBF5DA}" srcOrd="1" destOrd="0" presId="urn:microsoft.com/office/officeart/2005/8/layout/target1"/>
    <dgm:cxn modelId="{97BD6D47-DC24-4EE2-8CDD-259F1CCCA022}" type="presParOf" srcId="{FBF478B2-8585-4C7A-AAC6-16D49A3E6FBF}" destId="{8CD33ED7-4376-4D92-8A93-97EB756B38DB}" srcOrd="2" destOrd="0" presId="urn:microsoft.com/office/officeart/2005/8/layout/target1"/>
    <dgm:cxn modelId="{32D12AC5-8998-48CD-8374-37DCA19F0402}" type="presParOf" srcId="{FBF478B2-8585-4C7A-AAC6-16D49A3E6FBF}" destId="{18FF6C04-BEED-4E48-9F65-E1DCCED80629}" srcOrd="3" destOrd="0" presId="urn:microsoft.com/office/officeart/2005/8/layout/target1"/>
    <dgm:cxn modelId="{4AE48D33-89F9-4394-BD8E-D679C9A8C25D}" type="presParOf" srcId="{FBF478B2-8585-4C7A-AAC6-16D49A3E6FBF}" destId="{FEBC78E4-BB18-42C1-B9BD-CC7C5508AF6E}" srcOrd="4" destOrd="0" presId="urn:microsoft.com/office/officeart/2005/8/layout/target1"/>
    <dgm:cxn modelId="{6F28F7F0-7E75-47CC-9B40-DBA6804DECF8}" type="presParOf" srcId="{FBF478B2-8585-4C7A-AAC6-16D49A3E6FBF}" destId="{52896868-0E18-4EB8-98E1-A0C29F52EDAE}" srcOrd="5" destOrd="0" presId="urn:microsoft.com/office/officeart/2005/8/layout/target1"/>
    <dgm:cxn modelId="{398DC0B1-2D8E-472A-89DE-2C0B0F1BA9E0}" type="presParOf" srcId="{FBF478B2-8585-4C7A-AAC6-16D49A3E6FBF}" destId="{5685FBF4-610C-4667-8502-53CCB45E2789}" srcOrd="6" destOrd="0" presId="urn:microsoft.com/office/officeart/2005/8/layout/target1"/>
    <dgm:cxn modelId="{030390BC-7ADB-4CE6-B5FB-3770DD24DB4D}" type="presParOf" srcId="{FBF478B2-8585-4C7A-AAC6-16D49A3E6FBF}" destId="{9C545FB7-A6DA-49E6-BBA5-F8CAC8E4FE7C}" srcOrd="7" destOrd="0" presId="urn:microsoft.com/office/officeart/2005/8/layout/target1"/>
    <dgm:cxn modelId="{53CE6736-DDB7-42D4-80A4-F2F898E8DB22}" type="presParOf" srcId="{FBF478B2-8585-4C7A-AAC6-16D49A3E6FBF}" destId="{316A797F-7FB4-4F02-B41E-7D43FAEEEF16}" srcOrd="8" destOrd="0" presId="urn:microsoft.com/office/officeart/2005/8/layout/target1"/>
    <dgm:cxn modelId="{497EBB2B-3841-4368-8E18-4A443E180D3A}" type="presParOf" srcId="{FBF478B2-8585-4C7A-AAC6-16D49A3E6FBF}" destId="{F5967214-AE62-4E15-AB88-2A8D7F5499FD}" srcOrd="9" destOrd="0" presId="urn:microsoft.com/office/officeart/2005/8/layout/target1"/>
    <dgm:cxn modelId="{7748B129-79F3-41BE-AD09-93B8A1F3B064}" type="presParOf" srcId="{FBF478B2-8585-4C7A-AAC6-16D49A3E6FBF}" destId="{7D218B9F-57AB-4CEF-9C93-EFA8327B5701}" srcOrd="10" destOrd="0" presId="urn:microsoft.com/office/officeart/2005/8/layout/target1"/>
    <dgm:cxn modelId="{1591258F-7A0F-43BB-9D43-4F03099D6085}" type="presParOf" srcId="{FBF478B2-8585-4C7A-AAC6-16D49A3E6FBF}" destId="{8D0D84C8-BAE7-44F5-9DC2-DF2258E5B0BB}" srcOrd="11" destOrd="0" presId="urn:microsoft.com/office/officeart/2005/8/layout/target1"/>
    <dgm:cxn modelId="{CF2B8E78-D23F-4092-954D-D705956DA665}" type="presParOf" srcId="{FBF478B2-8585-4C7A-AAC6-16D49A3E6FBF}" destId="{39EE6C09-3219-44DE-978D-40B1AEFB2EE0}" srcOrd="12" destOrd="0" presId="urn:microsoft.com/office/officeart/2005/8/layout/target1"/>
    <dgm:cxn modelId="{0C1657FD-6B3C-4CC4-81BF-53F3F2C971F9}" type="presParOf" srcId="{FBF478B2-8585-4C7A-AAC6-16D49A3E6FBF}" destId="{8FFD07CE-FD69-4A1D-940A-9D3E96737EEB}" srcOrd="13" destOrd="0" presId="urn:microsoft.com/office/officeart/2005/8/layout/target1"/>
    <dgm:cxn modelId="{7438B969-8EB8-4B99-AF74-3CC8538FF56F}" type="presParOf" srcId="{FBF478B2-8585-4C7A-AAC6-16D49A3E6FBF}" destId="{121862C4-F25D-41D4-840F-7C690A877ECA}" srcOrd="14" destOrd="0" presId="urn:microsoft.com/office/officeart/2005/8/layout/target1"/>
    <dgm:cxn modelId="{AF20B4A3-1676-4FFA-8187-C538F0849292}" type="presParOf" srcId="{FBF478B2-8585-4C7A-AAC6-16D49A3E6FBF}" destId="{40739CAF-8D79-40A0-9D64-E392DA2DF98D}" srcOrd="15" destOrd="0" presId="urn:microsoft.com/office/officeart/2005/8/layout/targe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785DA017-BACC-48D5-BA87-A8695C9EFD6A}" type="doc">
      <dgm:prSet loTypeId="urn:microsoft.com/office/officeart/2005/8/layout/hProcess9" loCatId="process" qsTypeId="urn:microsoft.com/office/officeart/2005/8/quickstyle/simple1" qsCatId="simple" csTypeId="urn:microsoft.com/office/officeart/2005/8/colors/colorful4" csCatId="colorful"/>
      <dgm:spPr/>
      <dgm:t>
        <a:bodyPr/>
        <a:lstStyle/>
        <a:p>
          <a:endParaRPr lang="en-GB"/>
        </a:p>
      </dgm:t>
    </dgm:pt>
    <dgm:pt modelId="{551AC0EF-C624-4CE6-9B32-475A22BB86C8}">
      <dgm:prSet/>
      <dgm:spPr/>
      <dgm:t>
        <a:bodyPr/>
        <a:lstStyle/>
        <a:p>
          <a:pPr rtl="0"/>
          <a:r>
            <a:rPr lang="en-GB" b="1" dirty="0"/>
            <a:t>Tell people they are being referred/ investigated for suspected cancer.</a:t>
          </a:r>
        </a:p>
      </dgm:t>
    </dgm:pt>
    <dgm:pt modelId="{AA70E60E-F909-4007-88BD-D83F7B11464C}" type="parTrans" cxnId="{5C45D7DF-57D5-4125-AE7A-B18F67E99EF2}">
      <dgm:prSet/>
      <dgm:spPr/>
      <dgm:t>
        <a:bodyPr/>
        <a:lstStyle/>
        <a:p>
          <a:endParaRPr lang="en-GB"/>
        </a:p>
      </dgm:t>
    </dgm:pt>
    <dgm:pt modelId="{262EB8A7-D8B0-42A2-850B-315723CE92E4}" type="sibTrans" cxnId="{5C45D7DF-57D5-4125-AE7A-B18F67E99EF2}">
      <dgm:prSet/>
      <dgm:spPr/>
      <dgm:t>
        <a:bodyPr/>
        <a:lstStyle/>
        <a:p>
          <a:endParaRPr lang="en-GB"/>
        </a:p>
      </dgm:t>
    </dgm:pt>
    <dgm:pt modelId="{36BF10A4-1985-488E-9C31-EFC0772F882B}">
      <dgm:prSet/>
      <dgm:spPr/>
      <dgm:t>
        <a:bodyPr/>
        <a:lstStyle/>
        <a:p>
          <a:pPr rtl="0"/>
          <a:r>
            <a:rPr lang="en-GB" b="1" dirty="0"/>
            <a:t>Explain what to expect from the referral/ investigation.</a:t>
          </a:r>
        </a:p>
      </dgm:t>
    </dgm:pt>
    <dgm:pt modelId="{10AF2948-5547-45CE-8DEF-F769EE27A799}" type="parTrans" cxnId="{8EE66309-29E7-4166-9587-B732F370A762}">
      <dgm:prSet/>
      <dgm:spPr/>
      <dgm:t>
        <a:bodyPr/>
        <a:lstStyle/>
        <a:p>
          <a:endParaRPr lang="en-GB"/>
        </a:p>
      </dgm:t>
    </dgm:pt>
    <dgm:pt modelId="{4C7BEDB8-5BAD-432C-B335-E012FE4C556C}" type="sibTrans" cxnId="{8EE66309-29E7-4166-9587-B732F370A762}">
      <dgm:prSet/>
      <dgm:spPr/>
      <dgm:t>
        <a:bodyPr/>
        <a:lstStyle/>
        <a:p>
          <a:endParaRPr lang="en-GB"/>
        </a:p>
      </dgm:t>
    </dgm:pt>
    <dgm:pt modelId="{FB6C2772-8576-4F00-8F61-EC033D396BBE}">
      <dgm:prSet/>
      <dgm:spPr/>
      <dgm:t>
        <a:bodyPr/>
        <a:lstStyle/>
        <a:p>
          <a:pPr rtl="0"/>
          <a:r>
            <a:rPr lang="en-GB" b="1"/>
            <a:t>Make reasonable adjustments  - consider written information.  </a:t>
          </a:r>
        </a:p>
      </dgm:t>
    </dgm:pt>
    <dgm:pt modelId="{F9C09CB7-85C8-4B73-8042-3A045D958730}" type="parTrans" cxnId="{C32D87DA-8A01-4B36-B587-DA86558345DD}">
      <dgm:prSet/>
      <dgm:spPr/>
      <dgm:t>
        <a:bodyPr/>
        <a:lstStyle/>
        <a:p>
          <a:endParaRPr lang="en-GB"/>
        </a:p>
      </dgm:t>
    </dgm:pt>
    <dgm:pt modelId="{D5237F7E-C101-4402-88FD-12B045027876}" type="sibTrans" cxnId="{C32D87DA-8A01-4B36-B587-DA86558345DD}">
      <dgm:prSet/>
      <dgm:spPr/>
      <dgm:t>
        <a:bodyPr/>
        <a:lstStyle/>
        <a:p>
          <a:endParaRPr lang="en-GB"/>
        </a:p>
      </dgm:t>
    </dgm:pt>
    <dgm:pt modelId="{9C095029-A1EE-4B88-85DD-14F9F17B50A4}">
      <dgm:prSet/>
      <dgm:spPr/>
      <dgm:t>
        <a:bodyPr/>
        <a:lstStyle/>
        <a:p>
          <a:pPr rtl="0"/>
          <a:r>
            <a:rPr lang="en-GB" b="1"/>
            <a:t>Most people referred urgently will not have cancer. </a:t>
          </a:r>
        </a:p>
      </dgm:t>
    </dgm:pt>
    <dgm:pt modelId="{B27F41D5-EB11-4580-A43C-4D4E5CD74C01}" type="parTrans" cxnId="{0143AC0F-C77B-4F27-8F30-6ADA0FD4BD57}">
      <dgm:prSet/>
      <dgm:spPr/>
      <dgm:t>
        <a:bodyPr/>
        <a:lstStyle/>
        <a:p>
          <a:endParaRPr lang="en-GB"/>
        </a:p>
      </dgm:t>
    </dgm:pt>
    <dgm:pt modelId="{72DDDD78-D39F-44BA-886E-09E76F3E699D}" type="sibTrans" cxnId="{0143AC0F-C77B-4F27-8F30-6ADA0FD4BD57}">
      <dgm:prSet/>
      <dgm:spPr/>
      <dgm:t>
        <a:bodyPr/>
        <a:lstStyle/>
        <a:p>
          <a:endParaRPr lang="en-GB"/>
        </a:p>
      </dgm:t>
    </dgm:pt>
    <dgm:pt modelId="{D404A384-D13C-422D-A72B-3B5B156230DE}" type="pres">
      <dgm:prSet presAssocID="{785DA017-BACC-48D5-BA87-A8695C9EFD6A}" presName="CompostProcess" presStyleCnt="0">
        <dgm:presLayoutVars>
          <dgm:dir/>
          <dgm:resizeHandles val="exact"/>
        </dgm:presLayoutVars>
      </dgm:prSet>
      <dgm:spPr/>
    </dgm:pt>
    <dgm:pt modelId="{70936DB6-E6C2-48EB-A420-CA5149F58EAD}" type="pres">
      <dgm:prSet presAssocID="{785DA017-BACC-48D5-BA87-A8695C9EFD6A}" presName="arrow" presStyleLbl="bgShp" presStyleIdx="0" presStyleCnt="1"/>
      <dgm:spPr/>
    </dgm:pt>
    <dgm:pt modelId="{D16526F4-978C-471C-B734-8F4A751CA4B9}" type="pres">
      <dgm:prSet presAssocID="{785DA017-BACC-48D5-BA87-A8695C9EFD6A}" presName="linearProcess" presStyleCnt="0"/>
      <dgm:spPr/>
    </dgm:pt>
    <dgm:pt modelId="{1B04D2A1-F0C4-4E3C-BE1F-9F82506DF7D7}" type="pres">
      <dgm:prSet presAssocID="{551AC0EF-C624-4CE6-9B32-475A22BB86C8}" presName="textNode" presStyleLbl="node1" presStyleIdx="0" presStyleCnt="4">
        <dgm:presLayoutVars>
          <dgm:bulletEnabled val="1"/>
        </dgm:presLayoutVars>
      </dgm:prSet>
      <dgm:spPr/>
    </dgm:pt>
    <dgm:pt modelId="{26FFCE82-8DC1-4582-8BDC-04DE4D88568D}" type="pres">
      <dgm:prSet presAssocID="{262EB8A7-D8B0-42A2-850B-315723CE92E4}" presName="sibTrans" presStyleCnt="0"/>
      <dgm:spPr/>
    </dgm:pt>
    <dgm:pt modelId="{DF439721-0ABF-4FD4-8B0D-5D22CE55BAC0}" type="pres">
      <dgm:prSet presAssocID="{36BF10A4-1985-488E-9C31-EFC0772F882B}" presName="textNode" presStyleLbl="node1" presStyleIdx="1" presStyleCnt="4">
        <dgm:presLayoutVars>
          <dgm:bulletEnabled val="1"/>
        </dgm:presLayoutVars>
      </dgm:prSet>
      <dgm:spPr/>
    </dgm:pt>
    <dgm:pt modelId="{86D000A1-1630-4F1C-9CB5-061064C5289B}" type="pres">
      <dgm:prSet presAssocID="{4C7BEDB8-5BAD-432C-B335-E012FE4C556C}" presName="sibTrans" presStyleCnt="0"/>
      <dgm:spPr/>
    </dgm:pt>
    <dgm:pt modelId="{2B960436-35A7-4FE2-92F9-CFBBB3C97E34}" type="pres">
      <dgm:prSet presAssocID="{FB6C2772-8576-4F00-8F61-EC033D396BBE}" presName="textNode" presStyleLbl="node1" presStyleIdx="2" presStyleCnt="4">
        <dgm:presLayoutVars>
          <dgm:bulletEnabled val="1"/>
        </dgm:presLayoutVars>
      </dgm:prSet>
      <dgm:spPr/>
    </dgm:pt>
    <dgm:pt modelId="{4471B364-4120-46C1-9228-565ABA7BA2BB}" type="pres">
      <dgm:prSet presAssocID="{D5237F7E-C101-4402-88FD-12B045027876}" presName="sibTrans" presStyleCnt="0"/>
      <dgm:spPr/>
    </dgm:pt>
    <dgm:pt modelId="{0874775E-4C2E-4230-95CB-F5876133020B}" type="pres">
      <dgm:prSet presAssocID="{9C095029-A1EE-4B88-85DD-14F9F17B50A4}" presName="textNode" presStyleLbl="node1" presStyleIdx="3" presStyleCnt="4">
        <dgm:presLayoutVars>
          <dgm:bulletEnabled val="1"/>
        </dgm:presLayoutVars>
      </dgm:prSet>
      <dgm:spPr/>
    </dgm:pt>
  </dgm:ptLst>
  <dgm:cxnLst>
    <dgm:cxn modelId="{8EE66309-29E7-4166-9587-B732F370A762}" srcId="{785DA017-BACC-48D5-BA87-A8695C9EFD6A}" destId="{36BF10A4-1985-488E-9C31-EFC0772F882B}" srcOrd="1" destOrd="0" parTransId="{10AF2948-5547-45CE-8DEF-F769EE27A799}" sibTransId="{4C7BEDB8-5BAD-432C-B335-E012FE4C556C}"/>
    <dgm:cxn modelId="{0143AC0F-C77B-4F27-8F30-6ADA0FD4BD57}" srcId="{785DA017-BACC-48D5-BA87-A8695C9EFD6A}" destId="{9C095029-A1EE-4B88-85DD-14F9F17B50A4}" srcOrd="3" destOrd="0" parTransId="{B27F41D5-EB11-4580-A43C-4D4E5CD74C01}" sibTransId="{72DDDD78-D39F-44BA-886E-09E76F3E699D}"/>
    <dgm:cxn modelId="{1EACFF28-D224-4745-8443-4830370B0349}" type="presOf" srcId="{36BF10A4-1985-488E-9C31-EFC0772F882B}" destId="{DF439721-0ABF-4FD4-8B0D-5D22CE55BAC0}" srcOrd="0" destOrd="0" presId="urn:microsoft.com/office/officeart/2005/8/layout/hProcess9"/>
    <dgm:cxn modelId="{C1583A29-F905-432D-818B-53AB9B13CF0E}" type="presOf" srcId="{9C095029-A1EE-4B88-85DD-14F9F17B50A4}" destId="{0874775E-4C2E-4230-95CB-F5876133020B}" srcOrd="0" destOrd="0" presId="urn:microsoft.com/office/officeart/2005/8/layout/hProcess9"/>
    <dgm:cxn modelId="{A8E1705D-816F-430D-9C27-B655FD0E661F}" type="presOf" srcId="{FB6C2772-8576-4F00-8F61-EC033D396BBE}" destId="{2B960436-35A7-4FE2-92F9-CFBBB3C97E34}" srcOrd="0" destOrd="0" presId="urn:microsoft.com/office/officeart/2005/8/layout/hProcess9"/>
    <dgm:cxn modelId="{AED3A046-85BB-467A-882A-53162E21BED8}" type="presOf" srcId="{785DA017-BACC-48D5-BA87-A8695C9EFD6A}" destId="{D404A384-D13C-422D-A72B-3B5B156230DE}" srcOrd="0" destOrd="0" presId="urn:microsoft.com/office/officeart/2005/8/layout/hProcess9"/>
    <dgm:cxn modelId="{DDF6064F-4237-4B84-AFAB-A875459490CE}" type="presOf" srcId="{551AC0EF-C624-4CE6-9B32-475A22BB86C8}" destId="{1B04D2A1-F0C4-4E3C-BE1F-9F82506DF7D7}" srcOrd="0" destOrd="0" presId="urn:microsoft.com/office/officeart/2005/8/layout/hProcess9"/>
    <dgm:cxn modelId="{C32D87DA-8A01-4B36-B587-DA86558345DD}" srcId="{785DA017-BACC-48D5-BA87-A8695C9EFD6A}" destId="{FB6C2772-8576-4F00-8F61-EC033D396BBE}" srcOrd="2" destOrd="0" parTransId="{F9C09CB7-85C8-4B73-8042-3A045D958730}" sibTransId="{D5237F7E-C101-4402-88FD-12B045027876}"/>
    <dgm:cxn modelId="{5C45D7DF-57D5-4125-AE7A-B18F67E99EF2}" srcId="{785DA017-BACC-48D5-BA87-A8695C9EFD6A}" destId="{551AC0EF-C624-4CE6-9B32-475A22BB86C8}" srcOrd="0" destOrd="0" parTransId="{AA70E60E-F909-4007-88BD-D83F7B11464C}" sibTransId="{262EB8A7-D8B0-42A2-850B-315723CE92E4}"/>
    <dgm:cxn modelId="{1963FC4B-9654-4618-A631-E5D4788F9ED4}" type="presParOf" srcId="{D404A384-D13C-422D-A72B-3B5B156230DE}" destId="{70936DB6-E6C2-48EB-A420-CA5149F58EAD}" srcOrd="0" destOrd="0" presId="urn:microsoft.com/office/officeart/2005/8/layout/hProcess9"/>
    <dgm:cxn modelId="{B59E2E1D-CE7C-45AC-9EFA-4E260C9586AE}" type="presParOf" srcId="{D404A384-D13C-422D-A72B-3B5B156230DE}" destId="{D16526F4-978C-471C-B734-8F4A751CA4B9}" srcOrd="1" destOrd="0" presId="urn:microsoft.com/office/officeart/2005/8/layout/hProcess9"/>
    <dgm:cxn modelId="{ECB4139A-1881-465D-9B53-B535A83C5B31}" type="presParOf" srcId="{D16526F4-978C-471C-B734-8F4A751CA4B9}" destId="{1B04D2A1-F0C4-4E3C-BE1F-9F82506DF7D7}" srcOrd="0" destOrd="0" presId="urn:microsoft.com/office/officeart/2005/8/layout/hProcess9"/>
    <dgm:cxn modelId="{1BDFD913-6A99-46D1-B865-F18F8D2F8948}" type="presParOf" srcId="{D16526F4-978C-471C-B734-8F4A751CA4B9}" destId="{26FFCE82-8DC1-4582-8BDC-04DE4D88568D}" srcOrd="1" destOrd="0" presId="urn:microsoft.com/office/officeart/2005/8/layout/hProcess9"/>
    <dgm:cxn modelId="{76B3F4B0-1EFA-4A7A-ADF8-676B92F045A3}" type="presParOf" srcId="{D16526F4-978C-471C-B734-8F4A751CA4B9}" destId="{DF439721-0ABF-4FD4-8B0D-5D22CE55BAC0}" srcOrd="2" destOrd="0" presId="urn:microsoft.com/office/officeart/2005/8/layout/hProcess9"/>
    <dgm:cxn modelId="{73779847-5393-4E0C-ADA5-7AE413674C9A}" type="presParOf" srcId="{D16526F4-978C-471C-B734-8F4A751CA4B9}" destId="{86D000A1-1630-4F1C-9CB5-061064C5289B}" srcOrd="3" destOrd="0" presId="urn:microsoft.com/office/officeart/2005/8/layout/hProcess9"/>
    <dgm:cxn modelId="{1E20654F-BD01-409C-B42F-3FDBBCB18F73}" type="presParOf" srcId="{D16526F4-978C-471C-B734-8F4A751CA4B9}" destId="{2B960436-35A7-4FE2-92F9-CFBBB3C97E34}" srcOrd="4" destOrd="0" presId="urn:microsoft.com/office/officeart/2005/8/layout/hProcess9"/>
    <dgm:cxn modelId="{9627B874-609F-4BB6-B584-F71A1E3B0682}" type="presParOf" srcId="{D16526F4-978C-471C-B734-8F4A751CA4B9}" destId="{4471B364-4120-46C1-9228-565ABA7BA2BB}" srcOrd="5" destOrd="0" presId="urn:microsoft.com/office/officeart/2005/8/layout/hProcess9"/>
    <dgm:cxn modelId="{1A2DB676-0A65-4B39-8615-7524CFB77DEB}" type="presParOf" srcId="{D16526F4-978C-471C-B734-8F4A751CA4B9}" destId="{0874775E-4C2E-4230-95CB-F5876133020B}" srcOrd="6" destOrd="0" presId="urn:microsoft.com/office/officeart/2005/8/layout/hProcess9"/>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B10F0C78-6606-41BD-B8D1-B41FBA452A8D}" type="doc">
      <dgm:prSet loTypeId="urn:microsoft.com/office/officeart/2005/8/layout/hierarchy1" loCatId="hierarchy" qsTypeId="urn:microsoft.com/office/officeart/2005/8/quickstyle/simple1" qsCatId="simple" csTypeId="urn:microsoft.com/office/officeart/2005/8/colors/accent0_3" csCatId="mainScheme" phldr="1"/>
      <dgm:spPr/>
      <dgm:t>
        <a:bodyPr/>
        <a:lstStyle/>
        <a:p>
          <a:endParaRPr lang="en-GB"/>
        </a:p>
      </dgm:t>
    </dgm:pt>
    <dgm:pt modelId="{969F6481-4312-49B9-AD64-4604361BA5F8}">
      <dgm:prSet phldrT="[Text]"/>
      <dgm:spPr/>
      <dgm:t>
        <a:bodyPr/>
        <a:lstStyle/>
        <a:p>
          <a:r>
            <a:rPr lang="en-GB" dirty="0"/>
            <a:t>Patient/ GP concern</a:t>
          </a:r>
        </a:p>
      </dgm:t>
    </dgm:pt>
    <dgm:pt modelId="{5CFB8B0A-FFEA-4DDC-A542-23E16C7E376D}" type="parTrans" cxnId="{397E2CC2-A079-46D6-AB0B-2D276B3ECFF4}">
      <dgm:prSet/>
      <dgm:spPr/>
      <dgm:t>
        <a:bodyPr/>
        <a:lstStyle/>
        <a:p>
          <a:endParaRPr lang="en-GB"/>
        </a:p>
      </dgm:t>
    </dgm:pt>
    <dgm:pt modelId="{D03D7CE2-9831-4FBB-A420-C2675C07B20A}" type="sibTrans" cxnId="{397E2CC2-A079-46D6-AB0B-2D276B3ECFF4}">
      <dgm:prSet/>
      <dgm:spPr/>
      <dgm:t>
        <a:bodyPr/>
        <a:lstStyle/>
        <a:p>
          <a:endParaRPr lang="en-GB"/>
        </a:p>
      </dgm:t>
    </dgm:pt>
    <dgm:pt modelId="{7706EDAD-F7D5-47C8-87D1-3ACB9C59E8AF}">
      <dgm:prSet phldrT="[Text]"/>
      <dgm:spPr/>
      <dgm:t>
        <a:bodyPr/>
        <a:lstStyle/>
        <a:p>
          <a:r>
            <a:rPr lang="en-GB" dirty="0"/>
            <a:t>Criteria for 2ww referral NG12</a:t>
          </a:r>
        </a:p>
      </dgm:t>
    </dgm:pt>
    <dgm:pt modelId="{A102BA6A-FC77-4585-8FF0-6F28D79BF00E}" type="parTrans" cxnId="{A73E895E-3877-4D80-B1CB-C134EA8905C6}">
      <dgm:prSet/>
      <dgm:spPr/>
      <dgm:t>
        <a:bodyPr/>
        <a:lstStyle/>
        <a:p>
          <a:endParaRPr lang="en-GB"/>
        </a:p>
      </dgm:t>
    </dgm:pt>
    <dgm:pt modelId="{3EC82B9D-3E89-44AA-8569-173E311122FF}" type="sibTrans" cxnId="{A73E895E-3877-4D80-B1CB-C134EA8905C6}">
      <dgm:prSet/>
      <dgm:spPr/>
      <dgm:t>
        <a:bodyPr/>
        <a:lstStyle/>
        <a:p>
          <a:endParaRPr lang="en-GB"/>
        </a:p>
      </dgm:t>
    </dgm:pt>
    <dgm:pt modelId="{AEFF04B3-139C-4E03-BFF7-5844CE410208}">
      <dgm:prSet phldrT="[Text]" custT="1"/>
      <dgm:spPr/>
      <dgm:t>
        <a:bodyPr/>
        <a:lstStyle/>
        <a:p>
          <a:r>
            <a:rPr lang="en-GB" sz="1400" dirty="0"/>
            <a:t>Clinic appointment </a:t>
          </a:r>
        </a:p>
      </dgm:t>
    </dgm:pt>
    <dgm:pt modelId="{2EBBBABB-1E54-4CE3-A943-75EB35AAEAB0}" type="parTrans" cxnId="{2DBFA10D-4B8F-4492-8C1E-5EDB965C4F2C}">
      <dgm:prSet/>
      <dgm:spPr/>
      <dgm:t>
        <a:bodyPr/>
        <a:lstStyle/>
        <a:p>
          <a:endParaRPr lang="en-GB"/>
        </a:p>
      </dgm:t>
    </dgm:pt>
    <dgm:pt modelId="{D97B8F69-EC90-43AB-B658-A119F5701DC6}" type="sibTrans" cxnId="{2DBFA10D-4B8F-4492-8C1E-5EDB965C4F2C}">
      <dgm:prSet/>
      <dgm:spPr/>
      <dgm:t>
        <a:bodyPr/>
        <a:lstStyle/>
        <a:p>
          <a:endParaRPr lang="en-GB"/>
        </a:p>
      </dgm:t>
    </dgm:pt>
    <dgm:pt modelId="{5857D711-AF5D-472A-A9B1-A2C1F04FF411}">
      <dgm:prSet phldrT="[Text]" custT="1"/>
      <dgm:spPr/>
      <dgm:t>
        <a:bodyPr/>
        <a:lstStyle/>
        <a:p>
          <a:r>
            <a:rPr lang="en-GB" sz="1800" b="1" dirty="0"/>
            <a:t>Straight to Test</a:t>
          </a:r>
        </a:p>
      </dgm:t>
    </dgm:pt>
    <dgm:pt modelId="{5BA01ADC-7EA4-49F8-A910-9B83EB063A98}" type="parTrans" cxnId="{8ADA8D1D-59CA-4923-AFF5-7B087004A423}">
      <dgm:prSet/>
      <dgm:spPr/>
      <dgm:t>
        <a:bodyPr/>
        <a:lstStyle/>
        <a:p>
          <a:endParaRPr lang="en-GB"/>
        </a:p>
      </dgm:t>
    </dgm:pt>
    <dgm:pt modelId="{96FB329F-1C88-488A-8E32-4C57672490DE}" type="sibTrans" cxnId="{8ADA8D1D-59CA-4923-AFF5-7B087004A423}">
      <dgm:prSet/>
      <dgm:spPr/>
      <dgm:t>
        <a:bodyPr/>
        <a:lstStyle/>
        <a:p>
          <a:endParaRPr lang="en-GB"/>
        </a:p>
      </dgm:t>
    </dgm:pt>
    <dgm:pt modelId="{5F9191ED-CA5B-4791-8BAB-7E08D3AD284B}">
      <dgm:prSet phldrT="[Text]" custT="1"/>
      <dgm:spPr/>
      <dgm:t>
        <a:bodyPr/>
        <a:lstStyle/>
        <a:p>
          <a:r>
            <a:rPr lang="en-GB" sz="1400" dirty="0"/>
            <a:t>Non</a:t>
          </a:r>
          <a:r>
            <a:rPr lang="en-GB" sz="1300" dirty="0"/>
            <a:t> urgent symptoms / signs </a:t>
          </a:r>
        </a:p>
      </dgm:t>
    </dgm:pt>
    <dgm:pt modelId="{5B83AEB6-5AB3-4A2E-88BD-295DD3A1F8F4}" type="parTrans" cxnId="{118FFD4A-A45A-408E-B6B1-71396AFE2173}">
      <dgm:prSet/>
      <dgm:spPr/>
      <dgm:t>
        <a:bodyPr/>
        <a:lstStyle/>
        <a:p>
          <a:endParaRPr lang="en-GB"/>
        </a:p>
      </dgm:t>
    </dgm:pt>
    <dgm:pt modelId="{C9AE250C-1DF1-4CFA-B53A-697BAB85701D}" type="sibTrans" cxnId="{118FFD4A-A45A-408E-B6B1-71396AFE2173}">
      <dgm:prSet/>
      <dgm:spPr/>
      <dgm:t>
        <a:bodyPr/>
        <a:lstStyle/>
        <a:p>
          <a:endParaRPr lang="en-GB"/>
        </a:p>
      </dgm:t>
    </dgm:pt>
    <dgm:pt modelId="{DEB938BF-450F-4DB9-A80D-51BC24AE6935}">
      <dgm:prSet phldrT="[Text]" custT="1"/>
      <dgm:spPr/>
      <dgm:t>
        <a:bodyPr/>
        <a:lstStyle/>
        <a:p>
          <a:r>
            <a:rPr lang="en-GB" sz="1300" dirty="0"/>
            <a:t>Non urgent </a:t>
          </a:r>
          <a:r>
            <a:rPr lang="en-GB" sz="1400" dirty="0"/>
            <a:t>referral</a:t>
          </a:r>
        </a:p>
      </dgm:t>
    </dgm:pt>
    <dgm:pt modelId="{6034898C-AEDE-40E1-92A8-C70CB592028C}" type="parTrans" cxnId="{4C2E11BA-914D-467C-96F0-BE05BE316484}">
      <dgm:prSet/>
      <dgm:spPr/>
      <dgm:t>
        <a:bodyPr/>
        <a:lstStyle/>
        <a:p>
          <a:endParaRPr lang="en-GB"/>
        </a:p>
      </dgm:t>
    </dgm:pt>
    <dgm:pt modelId="{1EA74E21-D37E-45D1-AF97-A59E9B20CDAE}" type="sibTrans" cxnId="{4C2E11BA-914D-467C-96F0-BE05BE316484}">
      <dgm:prSet/>
      <dgm:spPr/>
      <dgm:t>
        <a:bodyPr/>
        <a:lstStyle/>
        <a:p>
          <a:endParaRPr lang="en-GB"/>
        </a:p>
      </dgm:t>
    </dgm:pt>
    <dgm:pt modelId="{280005FD-766B-4B99-87F0-0576DB284CC6}">
      <dgm:prSet phldrT="[Text]" custT="1"/>
      <dgm:spPr/>
      <dgm:t>
        <a:bodyPr/>
        <a:lstStyle/>
        <a:p>
          <a:r>
            <a:rPr lang="en-GB" sz="1400" dirty="0"/>
            <a:t>Advice</a:t>
          </a:r>
          <a:r>
            <a:rPr lang="en-GB" sz="1300" dirty="0"/>
            <a:t> and guidance</a:t>
          </a:r>
        </a:p>
      </dgm:t>
    </dgm:pt>
    <dgm:pt modelId="{82F39B00-D052-49A5-807E-5E7ABD4CDBA4}" type="parTrans" cxnId="{B92D412C-412C-4151-BDB0-CEE56DC7BC0D}">
      <dgm:prSet/>
      <dgm:spPr/>
      <dgm:t>
        <a:bodyPr/>
        <a:lstStyle/>
        <a:p>
          <a:endParaRPr lang="en-GB"/>
        </a:p>
      </dgm:t>
    </dgm:pt>
    <dgm:pt modelId="{884C335B-738D-4407-9C19-E9A29660676C}" type="sibTrans" cxnId="{B92D412C-412C-4151-BDB0-CEE56DC7BC0D}">
      <dgm:prSet/>
      <dgm:spPr/>
      <dgm:t>
        <a:bodyPr/>
        <a:lstStyle/>
        <a:p>
          <a:endParaRPr lang="en-GB"/>
        </a:p>
      </dgm:t>
    </dgm:pt>
    <dgm:pt modelId="{C3C5E16A-BB7C-4231-8F65-5C996BF0320B}">
      <dgm:prSet phldrT="[Text]" custT="1"/>
      <dgm:spPr/>
      <dgm:t>
        <a:bodyPr/>
        <a:lstStyle/>
        <a:p>
          <a:r>
            <a:rPr lang="en-GB" sz="1300" dirty="0"/>
            <a:t>Safety net </a:t>
          </a:r>
          <a:r>
            <a:rPr lang="en-GB" sz="1400" dirty="0"/>
            <a:t>advice</a:t>
          </a:r>
        </a:p>
      </dgm:t>
    </dgm:pt>
    <dgm:pt modelId="{7B258C6B-C8CF-460C-BF5F-5E6B8DC58CDE}" type="parTrans" cxnId="{196AF184-5B53-4152-9BF6-7C242616246E}">
      <dgm:prSet/>
      <dgm:spPr/>
      <dgm:t>
        <a:bodyPr/>
        <a:lstStyle/>
        <a:p>
          <a:endParaRPr lang="en-GB"/>
        </a:p>
      </dgm:t>
    </dgm:pt>
    <dgm:pt modelId="{C1614A3B-CA89-4300-A5FE-3B123B16895E}" type="sibTrans" cxnId="{196AF184-5B53-4152-9BF6-7C242616246E}">
      <dgm:prSet/>
      <dgm:spPr/>
      <dgm:t>
        <a:bodyPr/>
        <a:lstStyle/>
        <a:p>
          <a:endParaRPr lang="en-GB"/>
        </a:p>
      </dgm:t>
    </dgm:pt>
    <dgm:pt modelId="{E95CBF80-039C-4204-A258-928D00206506}">
      <dgm:prSet phldrT="[Text]" custT="1"/>
      <dgm:spPr/>
      <dgm:t>
        <a:bodyPr/>
        <a:lstStyle/>
        <a:p>
          <a:r>
            <a:rPr lang="en-GB" sz="1400" dirty="0"/>
            <a:t>Test</a:t>
          </a:r>
        </a:p>
      </dgm:t>
    </dgm:pt>
    <dgm:pt modelId="{6821DA25-A9BA-4251-92AD-3B3D7A0A68C3}" type="parTrans" cxnId="{E2823818-618D-4C9F-8646-A5C31CA6BBC1}">
      <dgm:prSet/>
      <dgm:spPr/>
      <dgm:t>
        <a:bodyPr/>
        <a:lstStyle/>
        <a:p>
          <a:endParaRPr lang="en-GB"/>
        </a:p>
      </dgm:t>
    </dgm:pt>
    <dgm:pt modelId="{0ECF1429-8763-49BC-9762-5B0FEBB743C9}" type="sibTrans" cxnId="{E2823818-618D-4C9F-8646-A5C31CA6BBC1}">
      <dgm:prSet/>
      <dgm:spPr/>
      <dgm:t>
        <a:bodyPr/>
        <a:lstStyle/>
        <a:p>
          <a:endParaRPr lang="en-GB"/>
        </a:p>
      </dgm:t>
    </dgm:pt>
    <dgm:pt modelId="{5C41BB14-078C-43F3-BC3E-62AEA41CFCA8}">
      <dgm:prSet phldrT="[Text]" custT="1"/>
      <dgm:spPr/>
      <dgm:t>
        <a:bodyPr/>
        <a:lstStyle/>
        <a:p>
          <a:r>
            <a:rPr lang="en-GB" sz="1400" dirty="0"/>
            <a:t>Clinic appointment</a:t>
          </a:r>
        </a:p>
      </dgm:t>
    </dgm:pt>
    <dgm:pt modelId="{C9B4C006-6292-4F86-AE6E-20A31B7D3F09}" type="parTrans" cxnId="{C65D6C93-A626-495D-889B-641A7C818F20}">
      <dgm:prSet/>
      <dgm:spPr/>
      <dgm:t>
        <a:bodyPr/>
        <a:lstStyle/>
        <a:p>
          <a:endParaRPr lang="en-GB"/>
        </a:p>
      </dgm:t>
    </dgm:pt>
    <dgm:pt modelId="{AEA21644-FE4D-4FCF-94A4-BF09EF67112A}" type="sibTrans" cxnId="{C65D6C93-A626-495D-889B-641A7C818F20}">
      <dgm:prSet/>
      <dgm:spPr/>
      <dgm:t>
        <a:bodyPr/>
        <a:lstStyle/>
        <a:p>
          <a:endParaRPr lang="en-GB"/>
        </a:p>
      </dgm:t>
    </dgm:pt>
    <dgm:pt modelId="{CFB0E4ED-169B-43F3-957E-63B13AF95F73}">
      <dgm:prSet phldrT="[Text]"/>
      <dgm:spPr/>
      <dgm:t>
        <a:bodyPr/>
        <a:lstStyle/>
        <a:p>
          <a:r>
            <a:rPr lang="en-GB" dirty="0"/>
            <a:t>Tests</a:t>
          </a:r>
        </a:p>
      </dgm:t>
    </dgm:pt>
    <dgm:pt modelId="{E1131F1C-7BAF-4F27-83F9-57B390EA6B88}" type="parTrans" cxnId="{4ABEA30D-C7A2-489D-9DEB-5472F819EFC5}">
      <dgm:prSet/>
      <dgm:spPr/>
      <dgm:t>
        <a:bodyPr/>
        <a:lstStyle/>
        <a:p>
          <a:endParaRPr lang="en-GB"/>
        </a:p>
      </dgm:t>
    </dgm:pt>
    <dgm:pt modelId="{2E0F33DA-0FFA-4AF7-9B92-EA7FDD29822E}" type="sibTrans" cxnId="{4ABEA30D-C7A2-489D-9DEB-5472F819EFC5}">
      <dgm:prSet/>
      <dgm:spPr/>
      <dgm:t>
        <a:bodyPr/>
        <a:lstStyle/>
        <a:p>
          <a:endParaRPr lang="en-GB"/>
        </a:p>
      </dgm:t>
    </dgm:pt>
    <dgm:pt modelId="{0A3A7609-CB05-4981-B0A7-895FAE1860A6}">
      <dgm:prSet phldrT="[Text]" custT="1"/>
      <dgm:spPr/>
      <dgm:t>
        <a:bodyPr/>
        <a:lstStyle/>
        <a:p>
          <a:r>
            <a:rPr lang="en-GB" sz="1600" b="1" dirty="0"/>
            <a:t>Direct access 2ww tests</a:t>
          </a:r>
        </a:p>
      </dgm:t>
    </dgm:pt>
    <dgm:pt modelId="{9877A159-4EEA-4519-959D-A275F9ACE4BA}" type="parTrans" cxnId="{9EE28208-A34C-4033-9777-D335579C66E7}">
      <dgm:prSet/>
      <dgm:spPr/>
      <dgm:t>
        <a:bodyPr/>
        <a:lstStyle/>
        <a:p>
          <a:endParaRPr lang="en-GB"/>
        </a:p>
      </dgm:t>
    </dgm:pt>
    <dgm:pt modelId="{123149C9-DA2D-46A6-8B06-0CA7F10DD609}" type="sibTrans" cxnId="{9EE28208-A34C-4033-9777-D335579C66E7}">
      <dgm:prSet/>
      <dgm:spPr/>
      <dgm:t>
        <a:bodyPr/>
        <a:lstStyle/>
        <a:p>
          <a:endParaRPr lang="en-GB"/>
        </a:p>
      </dgm:t>
    </dgm:pt>
    <dgm:pt modelId="{BCEC8CFC-54E0-40A9-8283-DEFB9D2C534E}" type="pres">
      <dgm:prSet presAssocID="{B10F0C78-6606-41BD-B8D1-B41FBA452A8D}" presName="hierChild1" presStyleCnt="0">
        <dgm:presLayoutVars>
          <dgm:chPref val="1"/>
          <dgm:dir/>
          <dgm:animOne val="branch"/>
          <dgm:animLvl val="lvl"/>
          <dgm:resizeHandles/>
        </dgm:presLayoutVars>
      </dgm:prSet>
      <dgm:spPr/>
    </dgm:pt>
    <dgm:pt modelId="{530D893F-5FC5-4A78-A442-9BC8C353A314}" type="pres">
      <dgm:prSet presAssocID="{969F6481-4312-49B9-AD64-4604361BA5F8}" presName="hierRoot1" presStyleCnt="0"/>
      <dgm:spPr/>
    </dgm:pt>
    <dgm:pt modelId="{925326B5-9992-4F74-A4D1-1AC2F266A7C8}" type="pres">
      <dgm:prSet presAssocID="{969F6481-4312-49B9-AD64-4604361BA5F8}" presName="composite" presStyleCnt="0"/>
      <dgm:spPr/>
    </dgm:pt>
    <dgm:pt modelId="{4BBE73FC-34EE-40B3-874F-10947E6AFD03}" type="pres">
      <dgm:prSet presAssocID="{969F6481-4312-49B9-AD64-4604361BA5F8}" presName="background" presStyleLbl="node0" presStyleIdx="0" presStyleCnt="1"/>
      <dgm:spPr/>
    </dgm:pt>
    <dgm:pt modelId="{2BEC03F8-D63F-4FD3-94DE-7A4EEDD181AC}" type="pres">
      <dgm:prSet presAssocID="{969F6481-4312-49B9-AD64-4604361BA5F8}" presName="text" presStyleLbl="fgAcc0" presStyleIdx="0" presStyleCnt="1">
        <dgm:presLayoutVars>
          <dgm:chPref val="3"/>
        </dgm:presLayoutVars>
      </dgm:prSet>
      <dgm:spPr/>
    </dgm:pt>
    <dgm:pt modelId="{28DEC245-C96D-4DD4-81C5-31DDD3E79FD0}" type="pres">
      <dgm:prSet presAssocID="{969F6481-4312-49B9-AD64-4604361BA5F8}" presName="hierChild2" presStyleCnt="0"/>
      <dgm:spPr/>
    </dgm:pt>
    <dgm:pt modelId="{75DF8C1C-5A03-42C2-A9CB-C0270A922904}" type="pres">
      <dgm:prSet presAssocID="{A102BA6A-FC77-4585-8FF0-6F28D79BF00E}" presName="Name10" presStyleLbl="parChTrans1D2" presStyleIdx="0" presStyleCnt="2"/>
      <dgm:spPr/>
    </dgm:pt>
    <dgm:pt modelId="{E6B190CA-CBBA-4300-8C97-23FA328DF78A}" type="pres">
      <dgm:prSet presAssocID="{7706EDAD-F7D5-47C8-87D1-3ACB9C59E8AF}" presName="hierRoot2" presStyleCnt="0"/>
      <dgm:spPr/>
    </dgm:pt>
    <dgm:pt modelId="{817693BA-2992-4372-B991-F16F7EF18424}" type="pres">
      <dgm:prSet presAssocID="{7706EDAD-F7D5-47C8-87D1-3ACB9C59E8AF}" presName="composite2" presStyleCnt="0"/>
      <dgm:spPr/>
    </dgm:pt>
    <dgm:pt modelId="{A2221A70-84E0-4DD9-8A8C-1EEB2A259EA3}" type="pres">
      <dgm:prSet presAssocID="{7706EDAD-F7D5-47C8-87D1-3ACB9C59E8AF}" presName="background2" presStyleLbl="node2" presStyleIdx="0" presStyleCnt="2"/>
      <dgm:spPr>
        <a:solidFill>
          <a:srgbClr val="FF0000"/>
        </a:solidFill>
      </dgm:spPr>
    </dgm:pt>
    <dgm:pt modelId="{C6F14F51-FA99-41C7-BF4F-926AA0B41281}" type="pres">
      <dgm:prSet presAssocID="{7706EDAD-F7D5-47C8-87D1-3ACB9C59E8AF}" presName="text2" presStyleLbl="fgAcc2" presStyleIdx="0" presStyleCnt="2">
        <dgm:presLayoutVars>
          <dgm:chPref val="3"/>
        </dgm:presLayoutVars>
      </dgm:prSet>
      <dgm:spPr/>
    </dgm:pt>
    <dgm:pt modelId="{4DD2BC6D-4938-4230-A8B3-900CDEDEB330}" type="pres">
      <dgm:prSet presAssocID="{7706EDAD-F7D5-47C8-87D1-3ACB9C59E8AF}" presName="hierChild3" presStyleCnt="0"/>
      <dgm:spPr/>
    </dgm:pt>
    <dgm:pt modelId="{2C427746-A788-4F67-B961-71651AB365CA}" type="pres">
      <dgm:prSet presAssocID="{5BA01ADC-7EA4-49F8-A910-9B83EB063A98}" presName="Name17" presStyleLbl="parChTrans1D3" presStyleIdx="0" presStyleCnt="7"/>
      <dgm:spPr/>
    </dgm:pt>
    <dgm:pt modelId="{FD1DB2E8-73A4-4275-93F7-C052FF4F2710}" type="pres">
      <dgm:prSet presAssocID="{5857D711-AF5D-472A-A9B1-A2C1F04FF411}" presName="hierRoot3" presStyleCnt="0"/>
      <dgm:spPr/>
    </dgm:pt>
    <dgm:pt modelId="{302A562F-7827-4D3B-AFE5-2AC667118CDC}" type="pres">
      <dgm:prSet presAssocID="{5857D711-AF5D-472A-A9B1-A2C1F04FF411}" presName="composite3" presStyleCnt="0"/>
      <dgm:spPr/>
    </dgm:pt>
    <dgm:pt modelId="{30977AEA-0232-4483-A295-4FF38F73F68F}" type="pres">
      <dgm:prSet presAssocID="{5857D711-AF5D-472A-A9B1-A2C1F04FF411}" presName="background3" presStyleLbl="node3" presStyleIdx="0" presStyleCnt="7"/>
      <dgm:spPr>
        <a:solidFill>
          <a:srgbClr val="FF0000"/>
        </a:solidFill>
      </dgm:spPr>
    </dgm:pt>
    <dgm:pt modelId="{ACE5A836-F667-4D79-8F49-B08DC133FD2E}" type="pres">
      <dgm:prSet presAssocID="{5857D711-AF5D-472A-A9B1-A2C1F04FF411}" presName="text3" presStyleLbl="fgAcc3" presStyleIdx="0" presStyleCnt="7" custScaleY="122848">
        <dgm:presLayoutVars>
          <dgm:chPref val="3"/>
        </dgm:presLayoutVars>
      </dgm:prSet>
      <dgm:spPr/>
    </dgm:pt>
    <dgm:pt modelId="{A99A0DA4-44DF-4CAB-A526-B8433DC12951}" type="pres">
      <dgm:prSet presAssocID="{5857D711-AF5D-472A-A9B1-A2C1F04FF411}" presName="hierChild4" presStyleCnt="0"/>
      <dgm:spPr/>
    </dgm:pt>
    <dgm:pt modelId="{3C51E233-D7BD-4216-B190-BA8403B651C2}" type="pres">
      <dgm:prSet presAssocID="{2EBBBABB-1E54-4CE3-A943-75EB35AAEAB0}" presName="Name17" presStyleLbl="parChTrans1D3" presStyleIdx="1" presStyleCnt="7"/>
      <dgm:spPr/>
    </dgm:pt>
    <dgm:pt modelId="{21D36063-4998-4E33-AEA5-845ECD57A5E0}" type="pres">
      <dgm:prSet presAssocID="{AEFF04B3-139C-4E03-BFF7-5844CE410208}" presName="hierRoot3" presStyleCnt="0"/>
      <dgm:spPr/>
    </dgm:pt>
    <dgm:pt modelId="{ED61E9A3-1CA7-44C7-8C2B-CFF50A961545}" type="pres">
      <dgm:prSet presAssocID="{AEFF04B3-139C-4E03-BFF7-5844CE410208}" presName="composite3" presStyleCnt="0"/>
      <dgm:spPr/>
    </dgm:pt>
    <dgm:pt modelId="{F9AB35CB-FC70-4C81-A720-D02BFF63A564}" type="pres">
      <dgm:prSet presAssocID="{AEFF04B3-139C-4E03-BFF7-5844CE410208}" presName="background3" presStyleLbl="node3" presStyleIdx="1" presStyleCnt="7"/>
      <dgm:spPr>
        <a:solidFill>
          <a:srgbClr val="FF0000"/>
        </a:solidFill>
      </dgm:spPr>
    </dgm:pt>
    <dgm:pt modelId="{0231EF0E-A87B-46CA-B37F-F31E4E2CCC2A}" type="pres">
      <dgm:prSet presAssocID="{AEFF04B3-139C-4E03-BFF7-5844CE410208}" presName="text3" presStyleLbl="fgAcc3" presStyleIdx="1" presStyleCnt="7" custScaleX="121405">
        <dgm:presLayoutVars>
          <dgm:chPref val="3"/>
        </dgm:presLayoutVars>
      </dgm:prSet>
      <dgm:spPr/>
    </dgm:pt>
    <dgm:pt modelId="{1DB1AC76-3FFC-4AB0-87CB-58A4F15DE838}" type="pres">
      <dgm:prSet presAssocID="{AEFF04B3-139C-4E03-BFF7-5844CE410208}" presName="hierChild4" presStyleCnt="0"/>
      <dgm:spPr/>
    </dgm:pt>
    <dgm:pt modelId="{1F308A6D-75C3-4EC7-BBF3-E19917D2C021}" type="pres">
      <dgm:prSet presAssocID="{6821DA25-A9BA-4251-92AD-3B3D7A0A68C3}" presName="Name23" presStyleLbl="parChTrans1D4" presStyleIdx="0" presStyleCnt="2"/>
      <dgm:spPr/>
    </dgm:pt>
    <dgm:pt modelId="{943FA9AD-E4E0-4ECB-92A6-3FE839E67BDA}" type="pres">
      <dgm:prSet presAssocID="{E95CBF80-039C-4204-A258-928D00206506}" presName="hierRoot4" presStyleCnt="0"/>
      <dgm:spPr/>
    </dgm:pt>
    <dgm:pt modelId="{FD8FB0CC-ED4C-4395-9FFF-5E36BEB5FD82}" type="pres">
      <dgm:prSet presAssocID="{E95CBF80-039C-4204-A258-928D00206506}" presName="composite4" presStyleCnt="0"/>
      <dgm:spPr/>
    </dgm:pt>
    <dgm:pt modelId="{73F09026-8A0B-47F9-95CD-6106FCFEFB99}" type="pres">
      <dgm:prSet presAssocID="{E95CBF80-039C-4204-A258-928D00206506}" presName="background4" presStyleLbl="node4" presStyleIdx="0" presStyleCnt="2"/>
      <dgm:spPr>
        <a:solidFill>
          <a:srgbClr val="FF0000"/>
        </a:solidFill>
      </dgm:spPr>
    </dgm:pt>
    <dgm:pt modelId="{FAE2A2F8-B700-4A05-B438-73EFE8C211D2}" type="pres">
      <dgm:prSet presAssocID="{E95CBF80-039C-4204-A258-928D00206506}" presName="text4" presStyleLbl="fgAcc4" presStyleIdx="0" presStyleCnt="2">
        <dgm:presLayoutVars>
          <dgm:chPref val="3"/>
        </dgm:presLayoutVars>
      </dgm:prSet>
      <dgm:spPr/>
    </dgm:pt>
    <dgm:pt modelId="{CC63E6D8-19A4-4E61-9EBB-B266C12A34EC}" type="pres">
      <dgm:prSet presAssocID="{E95CBF80-039C-4204-A258-928D00206506}" presName="hierChild5" presStyleCnt="0"/>
      <dgm:spPr/>
    </dgm:pt>
    <dgm:pt modelId="{87A29E32-6218-432E-ADA1-6559F325C9E8}" type="pres">
      <dgm:prSet presAssocID="{C9B4C006-6292-4F86-AE6E-20A31B7D3F09}" presName="Name23" presStyleLbl="parChTrans1D4" presStyleIdx="1" presStyleCnt="2"/>
      <dgm:spPr/>
    </dgm:pt>
    <dgm:pt modelId="{96031C3D-945D-4F34-929D-CBE1A421F246}" type="pres">
      <dgm:prSet presAssocID="{5C41BB14-078C-43F3-BC3E-62AEA41CFCA8}" presName="hierRoot4" presStyleCnt="0"/>
      <dgm:spPr/>
    </dgm:pt>
    <dgm:pt modelId="{41A4C87E-3478-47EC-8385-39E6428A7146}" type="pres">
      <dgm:prSet presAssocID="{5C41BB14-078C-43F3-BC3E-62AEA41CFCA8}" presName="composite4" presStyleCnt="0"/>
      <dgm:spPr/>
    </dgm:pt>
    <dgm:pt modelId="{E43F2835-03CE-4510-AC08-2AA24CA84B55}" type="pres">
      <dgm:prSet presAssocID="{5C41BB14-078C-43F3-BC3E-62AEA41CFCA8}" presName="background4" presStyleLbl="node4" presStyleIdx="1" presStyleCnt="2"/>
      <dgm:spPr>
        <a:solidFill>
          <a:srgbClr val="FF0000"/>
        </a:solidFill>
      </dgm:spPr>
    </dgm:pt>
    <dgm:pt modelId="{C1D9C744-2AE2-4F8E-ADC2-F9B5BEF37B54}" type="pres">
      <dgm:prSet presAssocID="{5C41BB14-078C-43F3-BC3E-62AEA41CFCA8}" presName="text4" presStyleLbl="fgAcc4" presStyleIdx="1" presStyleCnt="2" custScaleX="109143">
        <dgm:presLayoutVars>
          <dgm:chPref val="3"/>
        </dgm:presLayoutVars>
      </dgm:prSet>
      <dgm:spPr/>
    </dgm:pt>
    <dgm:pt modelId="{36435C03-8869-4C4A-ABD3-BB8DDF8C1170}" type="pres">
      <dgm:prSet presAssocID="{5C41BB14-078C-43F3-BC3E-62AEA41CFCA8}" presName="hierChild5" presStyleCnt="0"/>
      <dgm:spPr/>
    </dgm:pt>
    <dgm:pt modelId="{668DBB29-7FF0-484F-A84A-01B016FFA95B}" type="pres">
      <dgm:prSet presAssocID="{5B83AEB6-5AB3-4A2E-88BD-295DD3A1F8F4}" presName="Name10" presStyleLbl="parChTrans1D2" presStyleIdx="1" presStyleCnt="2"/>
      <dgm:spPr/>
    </dgm:pt>
    <dgm:pt modelId="{3331DA10-E564-4007-93C8-B373A0A346B0}" type="pres">
      <dgm:prSet presAssocID="{5F9191ED-CA5B-4791-8BAB-7E08D3AD284B}" presName="hierRoot2" presStyleCnt="0"/>
      <dgm:spPr/>
    </dgm:pt>
    <dgm:pt modelId="{41544505-5832-4C9C-B6C7-DCA794410E66}" type="pres">
      <dgm:prSet presAssocID="{5F9191ED-CA5B-4791-8BAB-7E08D3AD284B}" presName="composite2" presStyleCnt="0"/>
      <dgm:spPr/>
    </dgm:pt>
    <dgm:pt modelId="{3A8F8617-C91E-4D34-A5F6-F752D0A44A3A}" type="pres">
      <dgm:prSet presAssocID="{5F9191ED-CA5B-4791-8BAB-7E08D3AD284B}" presName="background2" presStyleLbl="node2" presStyleIdx="1" presStyleCnt="2"/>
      <dgm:spPr>
        <a:solidFill>
          <a:srgbClr val="FFC000"/>
        </a:solidFill>
      </dgm:spPr>
    </dgm:pt>
    <dgm:pt modelId="{492F1539-1BCE-452E-909E-B033DD357576}" type="pres">
      <dgm:prSet presAssocID="{5F9191ED-CA5B-4791-8BAB-7E08D3AD284B}" presName="text2" presStyleLbl="fgAcc2" presStyleIdx="1" presStyleCnt="2">
        <dgm:presLayoutVars>
          <dgm:chPref val="3"/>
        </dgm:presLayoutVars>
      </dgm:prSet>
      <dgm:spPr/>
    </dgm:pt>
    <dgm:pt modelId="{993C85D1-C170-4041-8F93-931F26638580}" type="pres">
      <dgm:prSet presAssocID="{5F9191ED-CA5B-4791-8BAB-7E08D3AD284B}" presName="hierChild3" presStyleCnt="0"/>
      <dgm:spPr/>
    </dgm:pt>
    <dgm:pt modelId="{BA9BD3F7-1F5E-4A15-98B8-A4585D494DBD}" type="pres">
      <dgm:prSet presAssocID="{9877A159-4EEA-4519-959D-A275F9ACE4BA}" presName="Name17" presStyleLbl="parChTrans1D3" presStyleIdx="2" presStyleCnt="7"/>
      <dgm:spPr/>
    </dgm:pt>
    <dgm:pt modelId="{113672ED-FB19-4572-A59B-F6EB205CAD15}" type="pres">
      <dgm:prSet presAssocID="{0A3A7609-CB05-4981-B0A7-895FAE1860A6}" presName="hierRoot3" presStyleCnt="0"/>
      <dgm:spPr/>
    </dgm:pt>
    <dgm:pt modelId="{B5A9D798-6C0C-478D-8825-9DE5BB120683}" type="pres">
      <dgm:prSet presAssocID="{0A3A7609-CB05-4981-B0A7-895FAE1860A6}" presName="composite3" presStyleCnt="0"/>
      <dgm:spPr/>
    </dgm:pt>
    <dgm:pt modelId="{DFFA273B-6095-44BE-998D-E93AE8ED8040}" type="pres">
      <dgm:prSet presAssocID="{0A3A7609-CB05-4981-B0A7-895FAE1860A6}" presName="background3" presStyleLbl="node3" presStyleIdx="2" presStyleCnt="7"/>
      <dgm:spPr>
        <a:solidFill>
          <a:srgbClr val="FF0000"/>
        </a:solidFill>
      </dgm:spPr>
    </dgm:pt>
    <dgm:pt modelId="{290776DF-5B7E-433B-8DFA-ADB95BE9802B}" type="pres">
      <dgm:prSet presAssocID="{0A3A7609-CB05-4981-B0A7-895FAE1860A6}" presName="text3" presStyleLbl="fgAcc3" presStyleIdx="2" presStyleCnt="7" custScaleY="127306">
        <dgm:presLayoutVars>
          <dgm:chPref val="3"/>
        </dgm:presLayoutVars>
      </dgm:prSet>
      <dgm:spPr/>
    </dgm:pt>
    <dgm:pt modelId="{E1199FE7-004C-4304-866D-EA7487F38850}" type="pres">
      <dgm:prSet presAssocID="{0A3A7609-CB05-4981-B0A7-895FAE1860A6}" presName="hierChild4" presStyleCnt="0"/>
      <dgm:spPr/>
    </dgm:pt>
    <dgm:pt modelId="{55F562E3-1C48-4261-B5B8-999332EB55EC}" type="pres">
      <dgm:prSet presAssocID="{E1131F1C-7BAF-4F27-83F9-57B390EA6B88}" presName="Name17" presStyleLbl="parChTrans1D3" presStyleIdx="3" presStyleCnt="7"/>
      <dgm:spPr/>
    </dgm:pt>
    <dgm:pt modelId="{18FDD93E-0A7A-48CE-8B0C-66733810F8E3}" type="pres">
      <dgm:prSet presAssocID="{CFB0E4ED-169B-43F3-957E-63B13AF95F73}" presName="hierRoot3" presStyleCnt="0"/>
      <dgm:spPr/>
    </dgm:pt>
    <dgm:pt modelId="{574EE0FC-DB08-4662-9D5B-ABC34850B071}" type="pres">
      <dgm:prSet presAssocID="{CFB0E4ED-169B-43F3-957E-63B13AF95F73}" presName="composite3" presStyleCnt="0"/>
      <dgm:spPr/>
    </dgm:pt>
    <dgm:pt modelId="{9174DDFE-2CEB-4431-823D-1C527903467C}" type="pres">
      <dgm:prSet presAssocID="{CFB0E4ED-169B-43F3-957E-63B13AF95F73}" presName="background3" presStyleLbl="node3" presStyleIdx="3" presStyleCnt="7"/>
      <dgm:spPr>
        <a:solidFill>
          <a:srgbClr val="FFC000"/>
        </a:solidFill>
      </dgm:spPr>
    </dgm:pt>
    <dgm:pt modelId="{19C474E1-7898-4584-9315-8B311B076B6F}" type="pres">
      <dgm:prSet presAssocID="{CFB0E4ED-169B-43F3-957E-63B13AF95F73}" presName="text3" presStyleLbl="fgAcc3" presStyleIdx="3" presStyleCnt="7">
        <dgm:presLayoutVars>
          <dgm:chPref val="3"/>
        </dgm:presLayoutVars>
      </dgm:prSet>
      <dgm:spPr/>
    </dgm:pt>
    <dgm:pt modelId="{29FF91AB-C989-4859-AFAC-C102D9D0764F}" type="pres">
      <dgm:prSet presAssocID="{CFB0E4ED-169B-43F3-957E-63B13AF95F73}" presName="hierChild4" presStyleCnt="0"/>
      <dgm:spPr/>
    </dgm:pt>
    <dgm:pt modelId="{34CB20AE-3C8C-4110-882B-97F7ACD38982}" type="pres">
      <dgm:prSet presAssocID="{6034898C-AEDE-40E1-92A8-C70CB592028C}" presName="Name17" presStyleLbl="parChTrans1D3" presStyleIdx="4" presStyleCnt="7"/>
      <dgm:spPr/>
    </dgm:pt>
    <dgm:pt modelId="{C2ECF7A7-20E9-42D2-B005-9BF432C64DE5}" type="pres">
      <dgm:prSet presAssocID="{DEB938BF-450F-4DB9-A80D-51BC24AE6935}" presName="hierRoot3" presStyleCnt="0"/>
      <dgm:spPr/>
    </dgm:pt>
    <dgm:pt modelId="{8A7CFF17-C211-4246-92E1-963700C880EB}" type="pres">
      <dgm:prSet presAssocID="{DEB938BF-450F-4DB9-A80D-51BC24AE6935}" presName="composite3" presStyleCnt="0"/>
      <dgm:spPr/>
    </dgm:pt>
    <dgm:pt modelId="{B59F9EFA-3850-4EB3-B3B7-6D1F41735EDD}" type="pres">
      <dgm:prSet presAssocID="{DEB938BF-450F-4DB9-A80D-51BC24AE6935}" presName="background3" presStyleLbl="node3" presStyleIdx="4" presStyleCnt="7"/>
      <dgm:spPr>
        <a:solidFill>
          <a:srgbClr val="FFC000"/>
        </a:solidFill>
      </dgm:spPr>
    </dgm:pt>
    <dgm:pt modelId="{118BE985-3921-4157-89D6-A156CA5E2548}" type="pres">
      <dgm:prSet presAssocID="{DEB938BF-450F-4DB9-A80D-51BC24AE6935}" presName="text3" presStyleLbl="fgAcc3" presStyleIdx="4" presStyleCnt="7">
        <dgm:presLayoutVars>
          <dgm:chPref val="3"/>
        </dgm:presLayoutVars>
      </dgm:prSet>
      <dgm:spPr/>
    </dgm:pt>
    <dgm:pt modelId="{56806CE5-4C3D-42AF-A8EB-52841795A29D}" type="pres">
      <dgm:prSet presAssocID="{DEB938BF-450F-4DB9-A80D-51BC24AE6935}" presName="hierChild4" presStyleCnt="0"/>
      <dgm:spPr/>
    </dgm:pt>
    <dgm:pt modelId="{C85FB553-5180-4873-BA47-DA2EF0B5963C}" type="pres">
      <dgm:prSet presAssocID="{82F39B00-D052-49A5-807E-5E7ABD4CDBA4}" presName="Name17" presStyleLbl="parChTrans1D3" presStyleIdx="5" presStyleCnt="7"/>
      <dgm:spPr/>
    </dgm:pt>
    <dgm:pt modelId="{A6D71285-E376-4B0E-A1FE-0448FA87B879}" type="pres">
      <dgm:prSet presAssocID="{280005FD-766B-4B99-87F0-0576DB284CC6}" presName="hierRoot3" presStyleCnt="0"/>
      <dgm:spPr/>
    </dgm:pt>
    <dgm:pt modelId="{37966F8D-6F82-4377-BA82-BADCBBD2BE59}" type="pres">
      <dgm:prSet presAssocID="{280005FD-766B-4B99-87F0-0576DB284CC6}" presName="composite3" presStyleCnt="0"/>
      <dgm:spPr/>
    </dgm:pt>
    <dgm:pt modelId="{95054E5A-50F9-48F2-9022-ECFEEAC0DCA1}" type="pres">
      <dgm:prSet presAssocID="{280005FD-766B-4B99-87F0-0576DB284CC6}" presName="background3" presStyleLbl="node3" presStyleIdx="5" presStyleCnt="7"/>
      <dgm:spPr>
        <a:solidFill>
          <a:srgbClr val="00B050"/>
        </a:solidFill>
      </dgm:spPr>
    </dgm:pt>
    <dgm:pt modelId="{13F2DFAE-5C76-4B6C-AE7F-016B7120FAA1}" type="pres">
      <dgm:prSet presAssocID="{280005FD-766B-4B99-87F0-0576DB284CC6}" presName="text3" presStyleLbl="fgAcc3" presStyleIdx="5" presStyleCnt="7">
        <dgm:presLayoutVars>
          <dgm:chPref val="3"/>
        </dgm:presLayoutVars>
      </dgm:prSet>
      <dgm:spPr/>
    </dgm:pt>
    <dgm:pt modelId="{8B682EB3-6F27-498C-AF4A-D6E58C50099D}" type="pres">
      <dgm:prSet presAssocID="{280005FD-766B-4B99-87F0-0576DB284CC6}" presName="hierChild4" presStyleCnt="0"/>
      <dgm:spPr/>
    </dgm:pt>
    <dgm:pt modelId="{4210CBB5-00C3-4919-AE48-F18578E95A8F}" type="pres">
      <dgm:prSet presAssocID="{7B258C6B-C8CF-460C-BF5F-5E6B8DC58CDE}" presName="Name17" presStyleLbl="parChTrans1D3" presStyleIdx="6" presStyleCnt="7"/>
      <dgm:spPr/>
    </dgm:pt>
    <dgm:pt modelId="{4C71DE62-7C00-4C41-948F-67E5C2A36BA8}" type="pres">
      <dgm:prSet presAssocID="{C3C5E16A-BB7C-4231-8F65-5C996BF0320B}" presName="hierRoot3" presStyleCnt="0"/>
      <dgm:spPr/>
    </dgm:pt>
    <dgm:pt modelId="{25CF9B6D-B248-4E53-A2AB-37E5C900FBA9}" type="pres">
      <dgm:prSet presAssocID="{C3C5E16A-BB7C-4231-8F65-5C996BF0320B}" presName="composite3" presStyleCnt="0"/>
      <dgm:spPr/>
    </dgm:pt>
    <dgm:pt modelId="{69412756-3A9B-4A3B-99C8-20048AC8819E}" type="pres">
      <dgm:prSet presAssocID="{C3C5E16A-BB7C-4231-8F65-5C996BF0320B}" presName="background3" presStyleLbl="node3" presStyleIdx="6" presStyleCnt="7"/>
      <dgm:spPr>
        <a:solidFill>
          <a:srgbClr val="00B050"/>
        </a:solidFill>
      </dgm:spPr>
    </dgm:pt>
    <dgm:pt modelId="{DC455D9C-5E32-4847-9067-C49729AEAB8F}" type="pres">
      <dgm:prSet presAssocID="{C3C5E16A-BB7C-4231-8F65-5C996BF0320B}" presName="text3" presStyleLbl="fgAcc3" presStyleIdx="6" presStyleCnt="7">
        <dgm:presLayoutVars>
          <dgm:chPref val="3"/>
        </dgm:presLayoutVars>
      </dgm:prSet>
      <dgm:spPr/>
    </dgm:pt>
    <dgm:pt modelId="{0546D0D1-B5B6-4F36-A2E7-1E511741A6DD}" type="pres">
      <dgm:prSet presAssocID="{C3C5E16A-BB7C-4231-8F65-5C996BF0320B}" presName="hierChild4" presStyleCnt="0"/>
      <dgm:spPr/>
    </dgm:pt>
  </dgm:ptLst>
  <dgm:cxnLst>
    <dgm:cxn modelId="{9EE28208-A34C-4033-9777-D335579C66E7}" srcId="{5F9191ED-CA5B-4791-8BAB-7E08D3AD284B}" destId="{0A3A7609-CB05-4981-B0A7-895FAE1860A6}" srcOrd="0" destOrd="0" parTransId="{9877A159-4EEA-4519-959D-A275F9ACE4BA}" sibTransId="{123149C9-DA2D-46A6-8B06-0CA7F10DD609}"/>
    <dgm:cxn modelId="{2DBFA10D-4B8F-4492-8C1E-5EDB965C4F2C}" srcId="{7706EDAD-F7D5-47C8-87D1-3ACB9C59E8AF}" destId="{AEFF04B3-139C-4E03-BFF7-5844CE410208}" srcOrd="1" destOrd="0" parTransId="{2EBBBABB-1E54-4CE3-A943-75EB35AAEAB0}" sibTransId="{D97B8F69-EC90-43AB-B658-A119F5701DC6}"/>
    <dgm:cxn modelId="{4ABEA30D-C7A2-489D-9DEB-5472F819EFC5}" srcId="{5F9191ED-CA5B-4791-8BAB-7E08D3AD284B}" destId="{CFB0E4ED-169B-43F3-957E-63B13AF95F73}" srcOrd="1" destOrd="0" parTransId="{E1131F1C-7BAF-4F27-83F9-57B390EA6B88}" sibTransId="{2E0F33DA-0FFA-4AF7-9B92-EA7FDD29822E}"/>
    <dgm:cxn modelId="{E2823818-618D-4C9F-8646-A5C31CA6BBC1}" srcId="{AEFF04B3-139C-4E03-BFF7-5844CE410208}" destId="{E95CBF80-039C-4204-A258-928D00206506}" srcOrd="0" destOrd="0" parTransId="{6821DA25-A9BA-4251-92AD-3B3D7A0A68C3}" sibTransId="{0ECF1429-8763-49BC-9762-5B0FEBB743C9}"/>
    <dgm:cxn modelId="{8ADA8D1D-59CA-4923-AFF5-7B087004A423}" srcId="{7706EDAD-F7D5-47C8-87D1-3ACB9C59E8AF}" destId="{5857D711-AF5D-472A-A9B1-A2C1F04FF411}" srcOrd="0" destOrd="0" parTransId="{5BA01ADC-7EA4-49F8-A910-9B83EB063A98}" sibTransId="{96FB329F-1C88-488A-8E32-4C57672490DE}"/>
    <dgm:cxn modelId="{B92D412C-412C-4151-BDB0-CEE56DC7BC0D}" srcId="{5F9191ED-CA5B-4791-8BAB-7E08D3AD284B}" destId="{280005FD-766B-4B99-87F0-0576DB284CC6}" srcOrd="3" destOrd="0" parTransId="{82F39B00-D052-49A5-807E-5E7ABD4CDBA4}" sibTransId="{884C335B-738D-4407-9C19-E9A29660676C}"/>
    <dgm:cxn modelId="{CED2943C-7B08-48B6-ADC5-6E28A40B1B46}" type="presOf" srcId="{A102BA6A-FC77-4585-8FF0-6F28D79BF00E}" destId="{75DF8C1C-5A03-42C2-A9CB-C0270A922904}" srcOrd="0" destOrd="0" presId="urn:microsoft.com/office/officeart/2005/8/layout/hierarchy1"/>
    <dgm:cxn modelId="{3497C43F-7BB4-4ECC-B2BB-0ACD49384005}" type="presOf" srcId="{6034898C-AEDE-40E1-92A8-C70CB592028C}" destId="{34CB20AE-3C8C-4110-882B-97F7ACD38982}" srcOrd="0" destOrd="0" presId="urn:microsoft.com/office/officeart/2005/8/layout/hierarchy1"/>
    <dgm:cxn modelId="{7141515B-1A2B-4BE4-A2AE-F22A67DE6A83}" type="presOf" srcId="{7706EDAD-F7D5-47C8-87D1-3ACB9C59E8AF}" destId="{C6F14F51-FA99-41C7-BF4F-926AA0B41281}" srcOrd="0" destOrd="0" presId="urn:microsoft.com/office/officeart/2005/8/layout/hierarchy1"/>
    <dgm:cxn modelId="{A73E895E-3877-4D80-B1CB-C134EA8905C6}" srcId="{969F6481-4312-49B9-AD64-4604361BA5F8}" destId="{7706EDAD-F7D5-47C8-87D1-3ACB9C59E8AF}" srcOrd="0" destOrd="0" parTransId="{A102BA6A-FC77-4585-8FF0-6F28D79BF00E}" sibTransId="{3EC82B9D-3E89-44AA-8569-173E311122FF}"/>
    <dgm:cxn modelId="{EC332B61-82E5-46D6-9769-04315BCF09E9}" type="presOf" srcId="{5BA01ADC-7EA4-49F8-A910-9B83EB063A98}" destId="{2C427746-A788-4F67-B961-71651AB365CA}" srcOrd="0" destOrd="0" presId="urn:microsoft.com/office/officeart/2005/8/layout/hierarchy1"/>
    <dgm:cxn modelId="{9CC08B68-8B6E-4DA8-967D-5A1DF726F458}" type="presOf" srcId="{E95CBF80-039C-4204-A258-928D00206506}" destId="{FAE2A2F8-B700-4A05-B438-73EFE8C211D2}" srcOrd="0" destOrd="0" presId="urn:microsoft.com/office/officeart/2005/8/layout/hierarchy1"/>
    <dgm:cxn modelId="{118FFD4A-A45A-408E-B6B1-71396AFE2173}" srcId="{969F6481-4312-49B9-AD64-4604361BA5F8}" destId="{5F9191ED-CA5B-4791-8BAB-7E08D3AD284B}" srcOrd="1" destOrd="0" parTransId="{5B83AEB6-5AB3-4A2E-88BD-295DD3A1F8F4}" sibTransId="{C9AE250C-1DF1-4CFA-B53A-697BAB85701D}"/>
    <dgm:cxn modelId="{2FEE8D6E-D68E-4818-BC57-796A3C1DEF33}" type="presOf" srcId="{6821DA25-A9BA-4251-92AD-3B3D7A0A68C3}" destId="{1F308A6D-75C3-4EC7-BBF3-E19917D2C021}" srcOrd="0" destOrd="0" presId="urn:microsoft.com/office/officeart/2005/8/layout/hierarchy1"/>
    <dgm:cxn modelId="{D10C8E6E-F76C-4A3C-A50A-409DE30356DD}" type="presOf" srcId="{0A3A7609-CB05-4981-B0A7-895FAE1860A6}" destId="{290776DF-5B7E-433B-8DFA-ADB95BE9802B}" srcOrd="0" destOrd="0" presId="urn:microsoft.com/office/officeart/2005/8/layout/hierarchy1"/>
    <dgm:cxn modelId="{3154CC71-8BE4-4EEE-8110-06CE723C125B}" type="presOf" srcId="{C9B4C006-6292-4F86-AE6E-20A31B7D3F09}" destId="{87A29E32-6218-432E-ADA1-6559F325C9E8}" srcOrd="0" destOrd="0" presId="urn:microsoft.com/office/officeart/2005/8/layout/hierarchy1"/>
    <dgm:cxn modelId="{05F6BA59-C3FB-4C1B-B571-8364F4ED7224}" type="presOf" srcId="{9877A159-4EEA-4519-959D-A275F9ACE4BA}" destId="{BA9BD3F7-1F5E-4A15-98B8-A4585D494DBD}" srcOrd="0" destOrd="0" presId="urn:microsoft.com/office/officeart/2005/8/layout/hierarchy1"/>
    <dgm:cxn modelId="{2401B181-0A28-4B79-A876-CA610E1A5B18}" type="presOf" srcId="{B10F0C78-6606-41BD-B8D1-B41FBA452A8D}" destId="{BCEC8CFC-54E0-40A9-8283-DEFB9D2C534E}" srcOrd="0" destOrd="0" presId="urn:microsoft.com/office/officeart/2005/8/layout/hierarchy1"/>
    <dgm:cxn modelId="{196AF184-5B53-4152-9BF6-7C242616246E}" srcId="{5F9191ED-CA5B-4791-8BAB-7E08D3AD284B}" destId="{C3C5E16A-BB7C-4231-8F65-5C996BF0320B}" srcOrd="4" destOrd="0" parTransId="{7B258C6B-C8CF-460C-BF5F-5E6B8DC58CDE}" sibTransId="{C1614A3B-CA89-4300-A5FE-3B123B16895E}"/>
    <dgm:cxn modelId="{EF32B286-059F-4194-9E7D-4DF140E75CB8}" type="presOf" srcId="{969F6481-4312-49B9-AD64-4604361BA5F8}" destId="{2BEC03F8-D63F-4FD3-94DE-7A4EEDD181AC}" srcOrd="0" destOrd="0" presId="urn:microsoft.com/office/officeart/2005/8/layout/hierarchy1"/>
    <dgm:cxn modelId="{C65D6C93-A626-495D-889B-641A7C818F20}" srcId="{E95CBF80-039C-4204-A258-928D00206506}" destId="{5C41BB14-078C-43F3-BC3E-62AEA41CFCA8}" srcOrd="0" destOrd="0" parTransId="{C9B4C006-6292-4F86-AE6E-20A31B7D3F09}" sibTransId="{AEA21644-FE4D-4FCF-94A4-BF09EF67112A}"/>
    <dgm:cxn modelId="{78D9709A-5FB8-45BE-ACA8-3C69C3F636C1}" type="presOf" srcId="{5B83AEB6-5AB3-4A2E-88BD-295DD3A1F8F4}" destId="{668DBB29-7FF0-484F-A84A-01B016FFA95B}" srcOrd="0" destOrd="0" presId="urn:microsoft.com/office/officeart/2005/8/layout/hierarchy1"/>
    <dgm:cxn modelId="{CC60AA9C-2030-44A4-BAE9-453735B2863C}" type="presOf" srcId="{82F39B00-D052-49A5-807E-5E7ABD4CDBA4}" destId="{C85FB553-5180-4873-BA47-DA2EF0B5963C}" srcOrd="0" destOrd="0" presId="urn:microsoft.com/office/officeart/2005/8/layout/hierarchy1"/>
    <dgm:cxn modelId="{108B62A7-3651-48DF-8D22-A85120F25CA1}" type="presOf" srcId="{DEB938BF-450F-4DB9-A80D-51BC24AE6935}" destId="{118BE985-3921-4157-89D6-A156CA5E2548}" srcOrd="0" destOrd="0" presId="urn:microsoft.com/office/officeart/2005/8/layout/hierarchy1"/>
    <dgm:cxn modelId="{A15545AF-80CF-41E4-8458-9A51A8E9B30F}" type="presOf" srcId="{280005FD-766B-4B99-87F0-0576DB284CC6}" destId="{13F2DFAE-5C76-4B6C-AE7F-016B7120FAA1}" srcOrd="0" destOrd="0" presId="urn:microsoft.com/office/officeart/2005/8/layout/hierarchy1"/>
    <dgm:cxn modelId="{FE8EA9B4-F222-462D-9890-6FB84BC6F916}" type="presOf" srcId="{E1131F1C-7BAF-4F27-83F9-57B390EA6B88}" destId="{55F562E3-1C48-4261-B5B8-999332EB55EC}" srcOrd="0" destOrd="0" presId="urn:microsoft.com/office/officeart/2005/8/layout/hierarchy1"/>
    <dgm:cxn modelId="{81F706B5-7855-48F8-A33F-70BFAD65EDEC}" type="presOf" srcId="{7B258C6B-C8CF-460C-BF5F-5E6B8DC58CDE}" destId="{4210CBB5-00C3-4919-AE48-F18578E95A8F}" srcOrd="0" destOrd="0" presId="urn:microsoft.com/office/officeart/2005/8/layout/hierarchy1"/>
    <dgm:cxn modelId="{1D1E5EB6-A44B-49CA-83B2-0C070077E1EF}" type="presOf" srcId="{C3C5E16A-BB7C-4231-8F65-5C996BF0320B}" destId="{DC455D9C-5E32-4847-9067-C49729AEAB8F}" srcOrd="0" destOrd="0" presId="urn:microsoft.com/office/officeart/2005/8/layout/hierarchy1"/>
    <dgm:cxn modelId="{542E85B6-7319-458F-AA86-FD889DBB51FA}" type="presOf" srcId="{CFB0E4ED-169B-43F3-957E-63B13AF95F73}" destId="{19C474E1-7898-4584-9315-8B311B076B6F}" srcOrd="0" destOrd="0" presId="urn:microsoft.com/office/officeart/2005/8/layout/hierarchy1"/>
    <dgm:cxn modelId="{7B28EFB7-CA19-450A-8740-8FAD5DC0D40C}" type="presOf" srcId="{5C41BB14-078C-43F3-BC3E-62AEA41CFCA8}" destId="{C1D9C744-2AE2-4F8E-ADC2-F9B5BEF37B54}" srcOrd="0" destOrd="0" presId="urn:microsoft.com/office/officeart/2005/8/layout/hierarchy1"/>
    <dgm:cxn modelId="{4C2E11BA-914D-467C-96F0-BE05BE316484}" srcId="{5F9191ED-CA5B-4791-8BAB-7E08D3AD284B}" destId="{DEB938BF-450F-4DB9-A80D-51BC24AE6935}" srcOrd="2" destOrd="0" parTransId="{6034898C-AEDE-40E1-92A8-C70CB592028C}" sibTransId="{1EA74E21-D37E-45D1-AF97-A59E9B20CDAE}"/>
    <dgm:cxn modelId="{FB4C29C0-120A-45EA-A012-56FFFFF04404}" type="presOf" srcId="{2EBBBABB-1E54-4CE3-A943-75EB35AAEAB0}" destId="{3C51E233-D7BD-4216-B190-BA8403B651C2}" srcOrd="0" destOrd="0" presId="urn:microsoft.com/office/officeart/2005/8/layout/hierarchy1"/>
    <dgm:cxn modelId="{397E2CC2-A079-46D6-AB0B-2D276B3ECFF4}" srcId="{B10F0C78-6606-41BD-B8D1-B41FBA452A8D}" destId="{969F6481-4312-49B9-AD64-4604361BA5F8}" srcOrd="0" destOrd="0" parTransId="{5CFB8B0A-FFEA-4DDC-A542-23E16C7E376D}" sibTransId="{D03D7CE2-9831-4FBB-A420-C2675C07B20A}"/>
    <dgm:cxn modelId="{486919CB-A993-4EEC-9E29-C72FEA5FB0AC}" type="presOf" srcId="{5857D711-AF5D-472A-A9B1-A2C1F04FF411}" destId="{ACE5A836-F667-4D79-8F49-B08DC133FD2E}" srcOrd="0" destOrd="0" presId="urn:microsoft.com/office/officeart/2005/8/layout/hierarchy1"/>
    <dgm:cxn modelId="{6E9D59D1-416E-4D0B-B263-F8A7CB8661A9}" type="presOf" srcId="{AEFF04B3-139C-4E03-BFF7-5844CE410208}" destId="{0231EF0E-A87B-46CA-B37F-F31E4E2CCC2A}" srcOrd="0" destOrd="0" presId="urn:microsoft.com/office/officeart/2005/8/layout/hierarchy1"/>
    <dgm:cxn modelId="{1F67ACD2-82F2-4E2B-8A87-13A7FE0C453B}" type="presOf" srcId="{5F9191ED-CA5B-4791-8BAB-7E08D3AD284B}" destId="{492F1539-1BCE-452E-909E-B033DD357576}" srcOrd="0" destOrd="0" presId="urn:microsoft.com/office/officeart/2005/8/layout/hierarchy1"/>
    <dgm:cxn modelId="{5F916B0F-CD06-4C63-9F27-D4009718AD71}" type="presParOf" srcId="{BCEC8CFC-54E0-40A9-8283-DEFB9D2C534E}" destId="{530D893F-5FC5-4A78-A442-9BC8C353A314}" srcOrd="0" destOrd="0" presId="urn:microsoft.com/office/officeart/2005/8/layout/hierarchy1"/>
    <dgm:cxn modelId="{A72695ED-1AB5-4345-B353-1F0A61AD7CD2}" type="presParOf" srcId="{530D893F-5FC5-4A78-A442-9BC8C353A314}" destId="{925326B5-9992-4F74-A4D1-1AC2F266A7C8}" srcOrd="0" destOrd="0" presId="urn:microsoft.com/office/officeart/2005/8/layout/hierarchy1"/>
    <dgm:cxn modelId="{07CBCA54-E99C-42B5-B271-2A3773FFF22E}" type="presParOf" srcId="{925326B5-9992-4F74-A4D1-1AC2F266A7C8}" destId="{4BBE73FC-34EE-40B3-874F-10947E6AFD03}" srcOrd="0" destOrd="0" presId="urn:microsoft.com/office/officeart/2005/8/layout/hierarchy1"/>
    <dgm:cxn modelId="{63155031-BF8D-4BE3-86FF-1F13D127FA2D}" type="presParOf" srcId="{925326B5-9992-4F74-A4D1-1AC2F266A7C8}" destId="{2BEC03F8-D63F-4FD3-94DE-7A4EEDD181AC}" srcOrd="1" destOrd="0" presId="urn:microsoft.com/office/officeart/2005/8/layout/hierarchy1"/>
    <dgm:cxn modelId="{85262A4D-8D7E-473F-9FF4-959FCE819F29}" type="presParOf" srcId="{530D893F-5FC5-4A78-A442-9BC8C353A314}" destId="{28DEC245-C96D-4DD4-81C5-31DDD3E79FD0}" srcOrd="1" destOrd="0" presId="urn:microsoft.com/office/officeart/2005/8/layout/hierarchy1"/>
    <dgm:cxn modelId="{472AAACB-4167-4371-A14D-69EC113665ED}" type="presParOf" srcId="{28DEC245-C96D-4DD4-81C5-31DDD3E79FD0}" destId="{75DF8C1C-5A03-42C2-A9CB-C0270A922904}" srcOrd="0" destOrd="0" presId="urn:microsoft.com/office/officeart/2005/8/layout/hierarchy1"/>
    <dgm:cxn modelId="{ADA54B1D-694C-4967-BFBB-26F5B965A0C1}" type="presParOf" srcId="{28DEC245-C96D-4DD4-81C5-31DDD3E79FD0}" destId="{E6B190CA-CBBA-4300-8C97-23FA328DF78A}" srcOrd="1" destOrd="0" presId="urn:microsoft.com/office/officeart/2005/8/layout/hierarchy1"/>
    <dgm:cxn modelId="{FFFD2C60-CF60-4F3F-B0D4-400E7A696A4F}" type="presParOf" srcId="{E6B190CA-CBBA-4300-8C97-23FA328DF78A}" destId="{817693BA-2992-4372-B991-F16F7EF18424}" srcOrd="0" destOrd="0" presId="urn:microsoft.com/office/officeart/2005/8/layout/hierarchy1"/>
    <dgm:cxn modelId="{DC476163-AB13-408F-A61E-654291B7E2B6}" type="presParOf" srcId="{817693BA-2992-4372-B991-F16F7EF18424}" destId="{A2221A70-84E0-4DD9-8A8C-1EEB2A259EA3}" srcOrd="0" destOrd="0" presId="urn:microsoft.com/office/officeart/2005/8/layout/hierarchy1"/>
    <dgm:cxn modelId="{08374156-A316-4711-9A88-38FD2A19499B}" type="presParOf" srcId="{817693BA-2992-4372-B991-F16F7EF18424}" destId="{C6F14F51-FA99-41C7-BF4F-926AA0B41281}" srcOrd="1" destOrd="0" presId="urn:microsoft.com/office/officeart/2005/8/layout/hierarchy1"/>
    <dgm:cxn modelId="{5A23D951-460E-4937-9115-45F9341086C0}" type="presParOf" srcId="{E6B190CA-CBBA-4300-8C97-23FA328DF78A}" destId="{4DD2BC6D-4938-4230-A8B3-900CDEDEB330}" srcOrd="1" destOrd="0" presId="urn:microsoft.com/office/officeart/2005/8/layout/hierarchy1"/>
    <dgm:cxn modelId="{F8FC60F2-255F-4B9D-873B-2B5C60143DDD}" type="presParOf" srcId="{4DD2BC6D-4938-4230-A8B3-900CDEDEB330}" destId="{2C427746-A788-4F67-B961-71651AB365CA}" srcOrd="0" destOrd="0" presId="urn:microsoft.com/office/officeart/2005/8/layout/hierarchy1"/>
    <dgm:cxn modelId="{FDFBCFF5-B22A-47EF-8421-0C58C1209F79}" type="presParOf" srcId="{4DD2BC6D-4938-4230-A8B3-900CDEDEB330}" destId="{FD1DB2E8-73A4-4275-93F7-C052FF4F2710}" srcOrd="1" destOrd="0" presId="urn:microsoft.com/office/officeart/2005/8/layout/hierarchy1"/>
    <dgm:cxn modelId="{7242BE7D-1DB0-464A-8594-B28A38F657ED}" type="presParOf" srcId="{FD1DB2E8-73A4-4275-93F7-C052FF4F2710}" destId="{302A562F-7827-4D3B-AFE5-2AC667118CDC}" srcOrd="0" destOrd="0" presId="urn:microsoft.com/office/officeart/2005/8/layout/hierarchy1"/>
    <dgm:cxn modelId="{4D9973A7-5213-44FF-B91F-E36FE959E0B6}" type="presParOf" srcId="{302A562F-7827-4D3B-AFE5-2AC667118CDC}" destId="{30977AEA-0232-4483-A295-4FF38F73F68F}" srcOrd="0" destOrd="0" presId="urn:microsoft.com/office/officeart/2005/8/layout/hierarchy1"/>
    <dgm:cxn modelId="{75CD78DC-221C-4933-9449-5D516DFE3668}" type="presParOf" srcId="{302A562F-7827-4D3B-AFE5-2AC667118CDC}" destId="{ACE5A836-F667-4D79-8F49-B08DC133FD2E}" srcOrd="1" destOrd="0" presId="urn:microsoft.com/office/officeart/2005/8/layout/hierarchy1"/>
    <dgm:cxn modelId="{013F0E69-8393-43DA-88C8-89774B5419C8}" type="presParOf" srcId="{FD1DB2E8-73A4-4275-93F7-C052FF4F2710}" destId="{A99A0DA4-44DF-4CAB-A526-B8433DC12951}" srcOrd="1" destOrd="0" presId="urn:microsoft.com/office/officeart/2005/8/layout/hierarchy1"/>
    <dgm:cxn modelId="{75D90D2F-47A2-4EED-A1A1-A058B7D9E997}" type="presParOf" srcId="{4DD2BC6D-4938-4230-A8B3-900CDEDEB330}" destId="{3C51E233-D7BD-4216-B190-BA8403B651C2}" srcOrd="2" destOrd="0" presId="urn:microsoft.com/office/officeart/2005/8/layout/hierarchy1"/>
    <dgm:cxn modelId="{986602D9-12EC-4888-B4F6-0DEC3768DCBD}" type="presParOf" srcId="{4DD2BC6D-4938-4230-A8B3-900CDEDEB330}" destId="{21D36063-4998-4E33-AEA5-845ECD57A5E0}" srcOrd="3" destOrd="0" presId="urn:microsoft.com/office/officeart/2005/8/layout/hierarchy1"/>
    <dgm:cxn modelId="{B85994B8-AA3F-428C-B4CF-54768FCD93A8}" type="presParOf" srcId="{21D36063-4998-4E33-AEA5-845ECD57A5E0}" destId="{ED61E9A3-1CA7-44C7-8C2B-CFF50A961545}" srcOrd="0" destOrd="0" presId="urn:microsoft.com/office/officeart/2005/8/layout/hierarchy1"/>
    <dgm:cxn modelId="{7590BC80-9624-438C-A7D1-D68A448C05F8}" type="presParOf" srcId="{ED61E9A3-1CA7-44C7-8C2B-CFF50A961545}" destId="{F9AB35CB-FC70-4C81-A720-D02BFF63A564}" srcOrd="0" destOrd="0" presId="urn:microsoft.com/office/officeart/2005/8/layout/hierarchy1"/>
    <dgm:cxn modelId="{E4DD0559-B6C6-4376-A4B9-59EC192C722F}" type="presParOf" srcId="{ED61E9A3-1CA7-44C7-8C2B-CFF50A961545}" destId="{0231EF0E-A87B-46CA-B37F-F31E4E2CCC2A}" srcOrd="1" destOrd="0" presId="urn:microsoft.com/office/officeart/2005/8/layout/hierarchy1"/>
    <dgm:cxn modelId="{67FA5DE8-8E6C-49AB-A0B6-A8C117FEA137}" type="presParOf" srcId="{21D36063-4998-4E33-AEA5-845ECD57A5E0}" destId="{1DB1AC76-3FFC-4AB0-87CB-58A4F15DE838}" srcOrd="1" destOrd="0" presId="urn:microsoft.com/office/officeart/2005/8/layout/hierarchy1"/>
    <dgm:cxn modelId="{D178B428-2B52-46F4-9D30-8B911FF6C9D1}" type="presParOf" srcId="{1DB1AC76-3FFC-4AB0-87CB-58A4F15DE838}" destId="{1F308A6D-75C3-4EC7-BBF3-E19917D2C021}" srcOrd="0" destOrd="0" presId="urn:microsoft.com/office/officeart/2005/8/layout/hierarchy1"/>
    <dgm:cxn modelId="{EB087795-A99C-423B-BC09-F12BA2FA2630}" type="presParOf" srcId="{1DB1AC76-3FFC-4AB0-87CB-58A4F15DE838}" destId="{943FA9AD-E4E0-4ECB-92A6-3FE839E67BDA}" srcOrd="1" destOrd="0" presId="urn:microsoft.com/office/officeart/2005/8/layout/hierarchy1"/>
    <dgm:cxn modelId="{25EFBD64-504A-4DEB-BF74-92FA3EC8BF17}" type="presParOf" srcId="{943FA9AD-E4E0-4ECB-92A6-3FE839E67BDA}" destId="{FD8FB0CC-ED4C-4395-9FFF-5E36BEB5FD82}" srcOrd="0" destOrd="0" presId="urn:microsoft.com/office/officeart/2005/8/layout/hierarchy1"/>
    <dgm:cxn modelId="{70A4824E-121A-47F3-AF40-F5369FCA4B68}" type="presParOf" srcId="{FD8FB0CC-ED4C-4395-9FFF-5E36BEB5FD82}" destId="{73F09026-8A0B-47F9-95CD-6106FCFEFB99}" srcOrd="0" destOrd="0" presId="urn:microsoft.com/office/officeart/2005/8/layout/hierarchy1"/>
    <dgm:cxn modelId="{BC691E58-7A1C-4E71-B2A5-000A7DE7ACE9}" type="presParOf" srcId="{FD8FB0CC-ED4C-4395-9FFF-5E36BEB5FD82}" destId="{FAE2A2F8-B700-4A05-B438-73EFE8C211D2}" srcOrd="1" destOrd="0" presId="urn:microsoft.com/office/officeart/2005/8/layout/hierarchy1"/>
    <dgm:cxn modelId="{8ED13B43-D540-43E6-BBF4-3B8940BA42C0}" type="presParOf" srcId="{943FA9AD-E4E0-4ECB-92A6-3FE839E67BDA}" destId="{CC63E6D8-19A4-4E61-9EBB-B266C12A34EC}" srcOrd="1" destOrd="0" presId="urn:microsoft.com/office/officeart/2005/8/layout/hierarchy1"/>
    <dgm:cxn modelId="{D9A119D1-12C5-4391-80CE-15A2DE1D2A14}" type="presParOf" srcId="{CC63E6D8-19A4-4E61-9EBB-B266C12A34EC}" destId="{87A29E32-6218-432E-ADA1-6559F325C9E8}" srcOrd="0" destOrd="0" presId="urn:microsoft.com/office/officeart/2005/8/layout/hierarchy1"/>
    <dgm:cxn modelId="{1A90B9CD-1794-4E81-9666-77799F64FAAE}" type="presParOf" srcId="{CC63E6D8-19A4-4E61-9EBB-B266C12A34EC}" destId="{96031C3D-945D-4F34-929D-CBE1A421F246}" srcOrd="1" destOrd="0" presId="urn:microsoft.com/office/officeart/2005/8/layout/hierarchy1"/>
    <dgm:cxn modelId="{08BE4A54-602D-4566-AB11-E6F5238A1C5B}" type="presParOf" srcId="{96031C3D-945D-4F34-929D-CBE1A421F246}" destId="{41A4C87E-3478-47EC-8385-39E6428A7146}" srcOrd="0" destOrd="0" presId="urn:microsoft.com/office/officeart/2005/8/layout/hierarchy1"/>
    <dgm:cxn modelId="{496EFC11-AAF1-4844-92AF-250C19BA1F9D}" type="presParOf" srcId="{41A4C87E-3478-47EC-8385-39E6428A7146}" destId="{E43F2835-03CE-4510-AC08-2AA24CA84B55}" srcOrd="0" destOrd="0" presId="urn:microsoft.com/office/officeart/2005/8/layout/hierarchy1"/>
    <dgm:cxn modelId="{D2FB7227-E901-445E-9F22-91E9781FE2BE}" type="presParOf" srcId="{41A4C87E-3478-47EC-8385-39E6428A7146}" destId="{C1D9C744-2AE2-4F8E-ADC2-F9B5BEF37B54}" srcOrd="1" destOrd="0" presId="urn:microsoft.com/office/officeart/2005/8/layout/hierarchy1"/>
    <dgm:cxn modelId="{16F911C5-0706-4A2A-A94A-7394A8649FD3}" type="presParOf" srcId="{96031C3D-945D-4F34-929D-CBE1A421F246}" destId="{36435C03-8869-4C4A-ABD3-BB8DDF8C1170}" srcOrd="1" destOrd="0" presId="urn:microsoft.com/office/officeart/2005/8/layout/hierarchy1"/>
    <dgm:cxn modelId="{6139D079-0A47-44AF-9ECE-EDD95E8933A2}" type="presParOf" srcId="{28DEC245-C96D-4DD4-81C5-31DDD3E79FD0}" destId="{668DBB29-7FF0-484F-A84A-01B016FFA95B}" srcOrd="2" destOrd="0" presId="urn:microsoft.com/office/officeart/2005/8/layout/hierarchy1"/>
    <dgm:cxn modelId="{94608C5D-9152-42C0-94C7-71512C22A483}" type="presParOf" srcId="{28DEC245-C96D-4DD4-81C5-31DDD3E79FD0}" destId="{3331DA10-E564-4007-93C8-B373A0A346B0}" srcOrd="3" destOrd="0" presId="urn:microsoft.com/office/officeart/2005/8/layout/hierarchy1"/>
    <dgm:cxn modelId="{7C0263CE-BB28-4D3A-BD40-E46CC5EDF0D3}" type="presParOf" srcId="{3331DA10-E564-4007-93C8-B373A0A346B0}" destId="{41544505-5832-4C9C-B6C7-DCA794410E66}" srcOrd="0" destOrd="0" presId="urn:microsoft.com/office/officeart/2005/8/layout/hierarchy1"/>
    <dgm:cxn modelId="{04FF4AEB-D6A7-4E0B-A121-4D8FD96AAC2E}" type="presParOf" srcId="{41544505-5832-4C9C-B6C7-DCA794410E66}" destId="{3A8F8617-C91E-4D34-A5F6-F752D0A44A3A}" srcOrd="0" destOrd="0" presId="urn:microsoft.com/office/officeart/2005/8/layout/hierarchy1"/>
    <dgm:cxn modelId="{B713A385-F93A-4946-BB88-01B5FBE7ED3B}" type="presParOf" srcId="{41544505-5832-4C9C-B6C7-DCA794410E66}" destId="{492F1539-1BCE-452E-909E-B033DD357576}" srcOrd="1" destOrd="0" presId="urn:microsoft.com/office/officeart/2005/8/layout/hierarchy1"/>
    <dgm:cxn modelId="{E774EAD0-23A5-4534-95C4-522F3CB563AB}" type="presParOf" srcId="{3331DA10-E564-4007-93C8-B373A0A346B0}" destId="{993C85D1-C170-4041-8F93-931F26638580}" srcOrd="1" destOrd="0" presId="urn:microsoft.com/office/officeart/2005/8/layout/hierarchy1"/>
    <dgm:cxn modelId="{BFA98191-3D24-4A9E-8C2B-1FDBDC01EC66}" type="presParOf" srcId="{993C85D1-C170-4041-8F93-931F26638580}" destId="{BA9BD3F7-1F5E-4A15-98B8-A4585D494DBD}" srcOrd="0" destOrd="0" presId="urn:microsoft.com/office/officeart/2005/8/layout/hierarchy1"/>
    <dgm:cxn modelId="{4D0B39A3-21AE-4E46-AFE6-1FB016AD57CF}" type="presParOf" srcId="{993C85D1-C170-4041-8F93-931F26638580}" destId="{113672ED-FB19-4572-A59B-F6EB205CAD15}" srcOrd="1" destOrd="0" presId="urn:microsoft.com/office/officeart/2005/8/layout/hierarchy1"/>
    <dgm:cxn modelId="{F63778AC-90BB-41EB-87FB-A60F02C0626F}" type="presParOf" srcId="{113672ED-FB19-4572-A59B-F6EB205CAD15}" destId="{B5A9D798-6C0C-478D-8825-9DE5BB120683}" srcOrd="0" destOrd="0" presId="urn:microsoft.com/office/officeart/2005/8/layout/hierarchy1"/>
    <dgm:cxn modelId="{675C59C4-82ED-4DA8-8791-FF5242FFF30B}" type="presParOf" srcId="{B5A9D798-6C0C-478D-8825-9DE5BB120683}" destId="{DFFA273B-6095-44BE-998D-E93AE8ED8040}" srcOrd="0" destOrd="0" presId="urn:microsoft.com/office/officeart/2005/8/layout/hierarchy1"/>
    <dgm:cxn modelId="{114433E6-D161-400E-A8F4-E8D5C2F800B3}" type="presParOf" srcId="{B5A9D798-6C0C-478D-8825-9DE5BB120683}" destId="{290776DF-5B7E-433B-8DFA-ADB95BE9802B}" srcOrd="1" destOrd="0" presId="urn:microsoft.com/office/officeart/2005/8/layout/hierarchy1"/>
    <dgm:cxn modelId="{BAAB8812-3B2E-4888-95BB-EAF2CE13E750}" type="presParOf" srcId="{113672ED-FB19-4572-A59B-F6EB205CAD15}" destId="{E1199FE7-004C-4304-866D-EA7487F38850}" srcOrd="1" destOrd="0" presId="urn:microsoft.com/office/officeart/2005/8/layout/hierarchy1"/>
    <dgm:cxn modelId="{F59114D6-A61A-47A8-9F0A-D2B0DAD94BCE}" type="presParOf" srcId="{993C85D1-C170-4041-8F93-931F26638580}" destId="{55F562E3-1C48-4261-B5B8-999332EB55EC}" srcOrd="2" destOrd="0" presId="urn:microsoft.com/office/officeart/2005/8/layout/hierarchy1"/>
    <dgm:cxn modelId="{7FCC4679-03F9-45BF-97A7-F2196E49DA4E}" type="presParOf" srcId="{993C85D1-C170-4041-8F93-931F26638580}" destId="{18FDD93E-0A7A-48CE-8B0C-66733810F8E3}" srcOrd="3" destOrd="0" presId="urn:microsoft.com/office/officeart/2005/8/layout/hierarchy1"/>
    <dgm:cxn modelId="{FBC28D43-FDC0-4AC7-8CB1-FB5B19008146}" type="presParOf" srcId="{18FDD93E-0A7A-48CE-8B0C-66733810F8E3}" destId="{574EE0FC-DB08-4662-9D5B-ABC34850B071}" srcOrd="0" destOrd="0" presId="urn:microsoft.com/office/officeart/2005/8/layout/hierarchy1"/>
    <dgm:cxn modelId="{C000C308-F281-4F78-8E91-AD74B1A5BBA8}" type="presParOf" srcId="{574EE0FC-DB08-4662-9D5B-ABC34850B071}" destId="{9174DDFE-2CEB-4431-823D-1C527903467C}" srcOrd="0" destOrd="0" presId="urn:microsoft.com/office/officeart/2005/8/layout/hierarchy1"/>
    <dgm:cxn modelId="{4B26FD50-210D-4934-8716-D40FF040ED27}" type="presParOf" srcId="{574EE0FC-DB08-4662-9D5B-ABC34850B071}" destId="{19C474E1-7898-4584-9315-8B311B076B6F}" srcOrd="1" destOrd="0" presId="urn:microsoft.com/office/officeart/2005/8/layout/hierarchy1"/>
    <dgm:cxn modelId="{BA35A407-C777-4F8E-8790-5A21F0428EBF}" type="presParOf" srcId="{18FDD93E-0A7A-48CE-8B0C-66733810F8E3}" destId="{29FF91AB-C989-4859-AFAC-C102D9D0764F}" srcOrd="1" destOrd="0" presId="urn:microsoft.com/office/officeart/2005/8/layout/hierarchy1"/>
    <dgm:cxn modelId="{DCFA8B75-0B5A-41B0-9AA2-4166C5AF0FB3}" type="presParOf" srcId="{993C85D1-C170-4041-8F93-931F26638580}" destId="{34CB20AE-3C8C-4110-882B-97F7ACD38982}" srcOrd="4" destOrd="0" presId="urn:microsoft.com/office/officeart/2005/8/layout/hierarchy1"/>
    <dgm:cxn modelId="{301BAC19-03E3-4CD5-8E67-AEFA5E7A81A9}" type="presParOf" srcId="{993C85D1-C170-4041-8F93-931F26638580}" destId="{C2ECF7A7-20E9-42D2-B005-9BF432C64DE5}" srcOrd="5" destOrd="0" presId="urn:microsoft.com/office/officeart/2005/8/layout/hierarchy1"/>
    <dgm:cxn modelId="{C91B4F26-D24F-4E53-87A1-9F16067CB33C}" type="presParOf" srcId="{C2ECF7A7-20E9-42D2-B005-9BF432C64DE5}" destId="{8A7CFF17-C211-4246-92E1-963700C880EB}" srcOrd="0" destOrd="0" presId="urn:microsoft.com/office/officeart/2005/8/layout/hierarchy1"/>
    <dgm:cxn modelId="{C14A8663-7994-458D-9016-B8435AC928E8}" type="presParOf" srcId="{8A7CFF17-C211-4246-92E1-963700C880EB}" destId="{B59F9EFA-3850-4EB3-B3B7-6D1F41735EDD}" srcOrd="0" destOrd="0" presId="urn:microsoft.com/office/officeart/2005/8/layout/hierarchy1"/>
    <dgm:cxn modelId="{43AA9E6C-9A7F-48B3-89FA-C80C93F6853C}" type="presParOf" srcId="{8A7CFF17-C211-4246-92E1-963700C880EB}" destId="{118BE985-3921-4157-89D6-A156CA5E2548}" srcOrd="1" destOrd="0" presId="urn:microsoft.com/office/officeart/2005/8/layout/hierarchy1"/>
    <dgm:cxn modelId="{75B1B3AD-A765-477C-AC89-3F7DA28C73A0}" type="presParOf" srcId="{C2ECF7A7-20E9-42D2-B005-9BF432C64DE5}" destId="{56806CE5-4C3D-42AF-A8EB-52841795A29D}" srcOrd="1" destOrd="0" presId="urn:microsoft.com/office/officeart/2005/8/layout/hierarchy1"/>
    <dgm:cxn modelId="{22BA0C98-8F2A-41DF-990D-9CDDCCE88A10}" type="presParOf" srcId="{993C85D1-C170-4041-8F93-931F26638580}" destId="{C85FB553-5180-4873-BA47-DA2EF0B5963C}" srcOrd="6" destOrd="0" presId="urn:microsoft.com/office/officeart/2005/8/layout/hierarchy1"/>
    <dgm:cxn modelId="{0804F503-0F5F-4921-A49E-EEEE060095F7}" type="presParOf" srcId="{993C85D1-C170-4041-8F93-931F26638580}" destId="{A6D71285-E376-4B0E-A1FE-0448FA87B879}" srcOrd="7" destOrd="0" presId="urn:microsoft.com/office/officeart/2005/8/layout/hierarchy1"/>
    <dgm:cxn modelId="{AE529027-66BC-4C38-AD3D-0F20E350CB42}" type="presParOf" srcId="{A6D71285-E376-4B0E-A1FE-0448FA87B879}" destId="{37966F8D-6F82-4377-BA82-BADCBBD2BE59}" srcOrd="0" destOrd="0" presId="urn:microsoft.com/office/officeart/2005/8/layout/hierarchy1"/>
    <dgm:cxn modelId="{0B5EA245-4ECA-4700-9F19-8E9D4923D371}" type="presParOf" srcId="{37966F8D-6F82-4377-BA82-BADCBBD2BE59}" destId="{95054E5A-50F9-48F2-9022-ECFEEAC0DCA1}" srcOrd="0" destOrd="0" presId="urn:microsoft.com/office/officeart/2005/8/layout/hierarchy1"/>
    <dgm:cxn modelId="{EB2D1741-43B4-47E1-858C-7340E9A747EB}" type="presParOf" srcId="{37966F8D-6F82-4377-BA82-BADCBBD2BE59}" destId="{13F2DFAE-5C76-4B6C-AE7F-016B7120FAA1}" srcOrd="1" destOrd="0" presId="urn:microsoft.com/office/officeart/2005/8/layout/hierarchy1"/>
    <dgm:cxn modelId="{443309B6-F730-4ED3-BFA4-52A083ED03C3}" type="presParOf" srcId="{A6D71285-E376-4B0E-A1FE-0448FA87B879}" destId="{8B682EB3-6F27-498C-AF4A-D6E58C50099D}" srcOrd="1" destOrd="0" presId="urn:microsoft.com/office/officeart/2005/8/layout/hierarchy1"/>
    <dgm:cxn modelId="{29892DE1-4612-46F7-B558-FF0788A77344}" type="presParOf" srcId="{993C85D1-C170-4041-8F93-931F26638580}" destId="{4210CBB5-00C3-4919-AE48-F18578E95A8F}" srcOrd="8" destOrd="0" presId="urn:microsoft.com/office/officeart/2005/8/layout/hierarchy1"/>
    <dgm:cxn modelId="{1DB3CEAC-F53E-4325-98B9-728DA2B15DE9}" type="presParOf" srcId="{993C85D1-C170-4041-8F93-931F26638580}" destId="{4C71DE62-7C00-4C41-948F-67E5C2A36BA8}" srcOrd="9" destOrd="0" presId="urn:microsoft.com/office/officeart/2005/8/layout/hierarchy1"/>
    <dgm:cxn modelId="{E0946EF1-BE27-420B-81F8-B05F4DF2B239}" type="presParOf" srcId="{4C71DE62-7C00-4C41-948F-67E5C2A36BA8}" destId="{25CF9B6D-B248-4E53-A2AB-37E5C900FBA9}" srcOrd="0" destOrd="0" presId="urn:microsoft.com/office/officeart/2005/8/layout/hierarchy1"/>
    <dgm:cxn modelId="{028532CA-C600-4700-ADBD-3CF129767DC1}" type="presParOf" srcId="{25CF9B6D-B248-4E53-A2AB-37E5C900FBA9}" destId="{69412756-3A9B-4A3B-99C8-20048AC8819E}" srcOrd="0" destOrd="0" presId="urn:microsoft.com/office/officeart/2005/8/layout/hierarchy1"/>
    <dgm:cxn modelId="{737289C4-71F6-4AD9-9643-37B5529AB2AA}" type="presParOf" srcId="{25CF9B6D-B248-4E53-A2AB-37E5C900FBA9}" destId="{DC455D9C-5E32-4847-9067-C49729AEAB8F}" srcOrd="1" destOrd="0" presId="urn:microsoft.com/office/officeart/2005/8/layout/hierarchy1"/>
    <dgm:cxn modelId="{FF11571F-910B-4361-B6BA-DA9F1E1D24F9}" type="presParOf" srcId="{4C71DE62-7C00-4C41-948F-67E5C2A36BA8}" destId="{0546D0D1-B5B6-4F36-A2E7-1E511741A6DD}" srcOrd="1" destOrd="0" presId="urn:microsoft.com/office/officeart/2005/8/layout/hierarchy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9EE6C09-3219-44DE-978D-40B1AEFB2EE0}">
      <dsp:nvSpPr>
        <dsp:cNvPr id="0" name=""/>
        <dsp:cNvSpPr/>
      </dsp:nvSpPr>
      <dsp:spPr>
        <a:xfrm>
          <a:off x="422309" y="1379308"/>
          <a:ext cx="4137924" cy="4137924"/>
        </a:xfrm>
        <a:prstGeom prst="ellipse">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316A797F-7FB4-4F02-B41E-7D43FAEEEF16}">
      <dsp:nvSpPr>
        <dsp:cNvPr id="0" name=""/>
        <dsp:cNvSpPr/>
      </dsp:nvSpPr>
      <dsp:spPr>
        <a:xfrm>
          <a:off x="1013687" y="1970686"/>
          <a:ext cx="2955167" cy="2955167"/>
        </a:xfrm>
        <a:prstGeom prst="ellipse">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FEBC78E4-BB18-42C1-B9BD-CC7C5508AF6E}">
      <dsp:nvSpPr>
        <dsp:cNvPr id="0" name=""/>
        <dsp:cNvSpPr/>
      </dsp:nvSpPr>
      <dsp:spPr>
        <a:xfrm>
          <a:off x="1604721" y="2561720"/>
          <a:ext cx="1773100" cy="1773100"/>
        </a:xfrm>
        <a:prstGeom prst="ellipse">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EE51452C-57A9-4664-867D-6647DB44E636}">
      <dsp:nvSpPr>
        <dsp:cNvPr id="0" name=""/>
        <dsp:cNvSpPr/>
      </dsp:nvSpPr>
      <dsp:spPr>
        <a:xfrm>
          <a:off x="2195754" y="3152753"/>
          <a:ext cx="591033" cy="591033"/>
        </a:xfrm>
        <a:prstGeom prst="ellipse">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812E7AD8-9AB3-4710-9E22-CBCAF3CBF5DA}">
      <dsp:nvSpPr>
        <dsp:cNvPr id="0" name=""/>
        <dsp:cNvSpPr/>
      </dsp:nvSpPr>
      <dsp:spPr>
        <a:xfrm>
          <a:off x="5122916" y="5086"/>
          <a:ext cx="2068962" cy="98965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56032" tIns="45720" rIns="45720" bIns="45720" numCol="1" spcCol="1270" anchor="ctr" anchorCtr="0">
          <a:noAutofit/>
        </a:bodyPr>
        <a:lstStyle/>
        <a:p>
          <a:pPr marL="0" lvl="0" indent="0" algn="l" defTabSz="1600200" rtl="0">
            <a:lnSpc>
              <a:spcPct val="90000"/>
            </a:lnSpc>
            <a:spcBef>
              <a:spcPct val="0"/>
            </a:spcBef>
            <a:spcAft>
              <a:spcPct val="35000"/>
            </a:spcAft>
            <a:buNone/>
          </a:pPr>
          <a:r>
            <a:rPr lang="en-GB" sz="3600" kern="1200" dirty="0"/>
            <a:t>Site</a:t>
          </a:r>
        </a:p>
      </dsp:txBody>
      <dsp:txXfrm>
        <a:off x="5122916" y="5086"/>
        <a:ext cx="2068962" cy="989653"/>
      </dsp:txXfrm>
    </dsp:sp>
    <dsp:sp modelId="{8CD33ED7-4376-4D92-8A93-97EB756B38DB}">
      <dsp:nvSpPr>
        <dsp:cNvPr id="0" name=""/>
        <dsp:cNvSpPr/>
      </dsp:nvSpPr>
      <dsp:spPr>
        <a:xfrm>
          <a:off x="4732647" y="494826"/>
          <a:ext cx="517240" cy="0"/>
        </a:xfrm>
        <a:prstGeom prst="line">
          <a:avLst/>
        </a:prstGeom>
        <a:solidFill>
          <a:schemeClr val="accent2">
            <a:hueOff val="0"/>
            <a:satOff val="0"/>
            <a:lumOff val="0"/>
            <a:alphaOff val="0"/>
          </a:schemeClr>
        </a:solidFill>
        <a:ln w="25400" cap="flat" cmpd="sng" algn="ctr">
          <a:solidFill>
            <a:schemeClr val="accent2">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18FF6C04-BEED-4E48-9F65-E1DCCED80629}">
      <dsp:nvSpPr>
        <dsp:cNvPr id="0" name=""/>
        <dsp:cNvSpPr/>
      </dsp:nvSpPr>
      <dsp:spPr>
        <a:xfrm rot="5400000">
          <a:off x="2132651" y="820688"/>
          <a:ext cx="2924133" cy="2275858"/>
        </a:xfrm>
        <a:prstGeom prst="line">
          <a:avLst/>
        </a:prstGeom>
        <a:solidFill>
          <a:schemeClr val="accent2">
            <a:hueOff val="0"/>
            <a:satOff val="0"/>
            <a:lumOff val="0"/>
            <a:alphaOff val="0"/>
          </a:schemeClr>
        </a:solidFill>
        <a:ln w="25400" cap="flat" cmpd="sng" algn="ctr">
          <a:solidFill>
            <a:schemeClr val="accent2">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52896868-0E18-4EB8-98E1-A0C29F52EDAE}">
      <dsp:nvSpPr>
        <dsp:cNvPr id="0" name=""/>
        <dsp:cNvSpPr/>
      </dsp:nvSpPr>
      <dsp:spPr>
        <a:xfrm>
          <a:off x="4762875" y="936103"/>
          <a:ext cx="2817223" cy="98965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0688" tIns="30480" rIns="30480" bIns="30480" numCol="1" spcCol="1270" anchor="ctr" anchorCtr="0">
          <a:noAutofit/>
        </a:bodyPr>
        <a:lstStyle/>
        <a:p>
          <a:pPr marL="0" lvl="0" indent="0" algn="l" defTabSz="1066800" rtl="0">
            <a:lnSpc>
              <a:spcPct val="90000"/>
            </a:lnSpc>
            <a:spcBef>
              <a:spcPct val="0"/>
            </a:spcBef>
            <a:spcAft>
              <a:spcPct val="35000"/>
            </a:spcAft>
            <a:buNone/>
          </a:pPr>
          <a:r>
            <a:rPr lang="en-GB" sz="2400" kern="1200" dirty="0"/>
            <a:t>    </a:t>
          </a:r>
          <a:r>
            <a:rPr lang="en-GB" sz="3600" kern="1200" dirty="0"/>
            <a:t>Symptoms</a:t>
          </a:r>
        </a:p>
      </dsp:txBody>
      <dsp:txXfrm>
        <a:off x="4762875" y="936103"/>
        <a:ext cx="2817223" cy="989653"/>
      </dsp:txXfrm>
    </dsp:sp>
    <dsp:sp modelId="{5685FBF4-610C-4667-8502-53CCB45E2789}">
      <dsp:nvSpPr>
        <dsp:cNvPr id="0" name=""/>
        <dsp:cNvSpPr/>
      </dsp:nvSpPr>
      <dsp:spPr>
        <a:xfrm>
          <a:off x="4732647" y="1484480"/>
          <a:ext cx="517240" cy="0"/>
        </a:xfrm>
        <a:prstGeom prst="line">
          <a:avLst/>
        </a:prstGeom>
        <a:solidFill>
          <a:schemeClr val="accent2">
            <a:hueOff val="0"/>
            <a:satOff val="0"/>
            <a:lumOff val="0"/>
            <a:alphaOff val="0"/>
          </a:schemeClr>
        </a:solidFill>
        <a:ln w="25400" cap="flat" cmpd="sng" algn="ctr">
          <a:solidFill>
            <a:schemeClr val="accent2">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9C545FB7-A6DA-49E6-BBA5-F8CAC8E4FE7C}">
      <dsp:nvSpPr>
        <dsp:cNvPr id="0" name=""/>
        <dsp:cNvSpPr/>
      </dsp:nvSpPr>
      <dsp:spPr>
        <a:xfrm rot="5400000">
          <a:off x="2638857" y="1794135"/>
          <a:ext cx="2401375" cy="1782755"/>
        </a:xfrm>
        <a:prstGeom prst="line">
          <a:avLst/>
        </a:prstGeom>
        <a:solidFill>
          <a:schemeClr val="accent2">
            <a:hueOff val="0"/>
            <a:satOff val="0"/>
            <a:lumOff val="0"/>
            <a:alphaOff val="0"/>
          </a:schemeClr>
        </a:solidFill>
        <a:ln w="25400" cap="flat" cmpd="sng" algn="ctr">
          <a:solidFill>
            <a:schemeClr val="accent2">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F5967214-AE62-4E15-AB88-2A8D7F5499FD}">
      <dsp:nvSpPr>
        <dsp:cNvPr id="0" name=""/>
        <dsp:cNvSpPr/>
      </dsp:nvSpPr>
      <dsp:spPr>
        <a:xfrm>
          <a:off x="4726557" y="1944214"/>
          <a:ext cx="3960242" cy="98965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56032" tIns="45720" rIns="45720" bIns="45720" numCol="1" spcCol="1270" anchor="ctr" anchorCtr="0">
          <a:noAutofit/>
        </a:bodyPr>
        <a:lstStyle/>
        <a:p>
          <a:pPr marL="0" lvl="0" indent="0" algn="l" defTabSz="1600200" rtl="0">
            <a:lnSpc>
              <a:spcPct val="90000"/>
            </a:lnSpc>
            <a:spcBef>
              <a:spcPct val="0"/>
            </a:spcBef>
            <a:spcAft>
              <a:spcPct val="35000"/>
            </a:spcAft>
            <a:buNone/>
          </a:pPr>
          <a:r>
            <a:rPr lang="en-GB" sz="3600" kern="1200" dirty="0"/>
            <a:t>Primary care investigations</a:t>
          </a:r>
        </a:p>
      </dsp:txBody>
      <dsp:txXfrm>
        <a:off x="4726557" y="1944214"/>
        <a:ext cx="3960242" cy="989653"/>
      </dsp:txXfrm>
    </dsp:sp>
    <dsp:sp modelId="{7D218B9F-57AB-4CEF-9C93-EFA8327B5701}">
      <dsp:nvSpPr>
        <dsp:cNvPr id="0" name=""/>
        <dsp:cNvSpPr/>
      </dsp:nvSpPr>
      <dsp:spPr>
        <a:xfrm>
          <a:off x="4732647" y="2474134"/>
          <a:ext cx="517240" cy="0"/>
        </a:xfrm>
        <a:prstGeom prst="line">
          <a:avLst/>
        </a:prstGeom>
        <a:solidFill>
          <a:schemeClr val="accent2">
            <a:hueOff val="0"/>
            <a:satOff val="0"/>
            <a:lumOff val="0"/>
            <a:alphaOff val="0"/>
          </a:schemeClr>
        </a:solidFill>
        <a:ln w="25400" cap="flat" cmpd="sng" algn="ctr">
          <a:solidFill>
            <a:schemeClr val="accent2">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8D0D84C8-BAE7-44F5-9DC2-DF2258E5B0BB}">
      <dsp:nvSpPr>
        <dsp:cNvPr id="0" name=""/>
        <dsp:cNvSpPr/>
      </dsp:nvSpPr>
      <dsp:spPr>
        <a:xfrm rot="5400000">
          <a:off x="3128857" y="2701375"/>
          <a:ext cx="1831721" cy="1375859"/>
        </a:xfrm>
        <a:prstGeom prst="line">
          <a:avLst/>
        </a:prstGeom>
        <a:solidFill>
          <a:schemeClr val="accent2">
            <a:hueOff val="0"/>
            <a:satOff val="0"/>
            <a:lumOff val="0"/>
            <a:alphaOff val="0"/>
          </a:schemeClr>
        </a:solidFill>
        <a:ln w="25400" cap="flat" cmpd="sng" algn="ctr">
          <a:solidFill>
            <a:schemeClr val="accent2">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8FFD07CE-FD69-4A1D-940A-9D3E96737EEB}">
      <dsp:nvSpPr>
        <dsp:cNvPr id="0" name=""/>
        <dsp:cNvSpPr/>
      </dsp:nvSpPr>
      <dsp:spPr>
        <a:xfrm>
          <a:off x="5122916" y="3240363"/>
          <a:ext cx="3444780" cy="204300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8016" tIns="22860" rIns="22860" bIns="22860" numCol="1" spcCol="1270" anchor="t" anchorCtr="0">
          <a:noAutofit/>
        </a:bodyPr>
        <a:lstStyle/>
        <a:p>
          <a:pPr marL="0" lvl="0" indent="0" algn="l" defTabSz="800100" rtl="0">
            <a:lnSpc>
              <a:spcPct val="90000"/>
            </a:lnSpc>
            <a:spcBef>
              <a:spcPct val="0"/>
            </a:spcBef>
            <a:spcAft>
              <a:spcPct val="35000"/>
            </a:spcAft>
            <a:buNone/>
          </a:pPr>
          <a:r>
            <a:rPr lang="en-GB" sz="1800" b="1" kern="1200" dirty="0"/>
            <a:t>Also includes</a:t>
          </a:r>
        </a:p>
        <a:p>
          <a:pPr marL="171450" lvl="1" indent="-171450" algn="l" defTabSz="800100" rtl="0">
            <a:lnSpc>
              <a:spcPct val="90000"/>
            </a:lnSpc>
            <a:spcBef>
              <a:spcPct val="0"/>
            </a:spcBef>
            <a:spcAft>
              <a:spcPct val="15000"/>
            </a:spcAft>
            <a:buChar char="•"/>
          </a:pPr>
          <a:r>
            <a:rPr lang="en-GB" sz="1800" kern="1200" dirty="0"/>
            <a:t>Symptoms in children and young people</a:t>
          </a:r>
        </a:p>
        <a:p>
          <a:pPr marL="171450" lvl="1" indent="-171450" algn="l" defTabSz="800100" rtl="0">
            <a:lnSpc>
              <a:spcPct val="90000"/>
            </a:lnSpc>
            <a:spcBef>
              <a:spcPct val="0"/>
            </a:spcBef>
            <a:spcAft>
              <a:spcPct val="15000"/>
            </a:spcAft>
            <a:buChar char="•"/>
          </a:pPr>
          <a:r>
            <a:rPr lang="en-GB" sz="1800" b="0" kern="1200" dirty="0">
              <a:solidFill>
                <a:srgbClr val="FF0000"/>
              </a:solidFill>
            </a:rPr>
            <a:t>Information and support for people with suspected cancer and their families</a:t>
          </a:r>
        </a:p>
        <a:p>
          <a:pPr marL="171450" lvl="1" indent="-171450" algn="l" defTabSz="800100" rtl="0">
            <a:lnSpc>
              <a:spcPct val="90000"/>
            </a:lnSpc>
            <a:spcBef>
              <a:spcPct val="0"/>
            </a:spcBef>
            <a:spcAft>
              <a:spcPct val="15000"/>
            </a:spcAft>
            <a:buChar char="•"/>
          </a:pPr>
          <a:r>
            <a:rPr lang="en-GB" sz="1800" kern="1200" dirty="0"/>
            <a:t>Safety netting</a:t>
          </a:r>
        </a:p>
      </dsp:txBody>
      <dsp:txXfrm>
        <a:off x="5122916" y="3240363"/>
        <a:ext cx="3444780" cy="2043001"/>
      </dsp:txXfrm>
    </dsp:sp>
    <dsp:sp modelId="{121862C4-F25D-41D4-840F-7C690A877ECA}">
      <dsp:nvSpPr>
        <dsp:cNvPr id="0" name=""/>
        <dsp:cNvSpPr/>
      </dsp:nvSpPr>
      <dsp:spPr>
        <a:xfrm>
          <a:off x="4732647" y="3463787"/>
          <a:ext cx="517240" cy="0"/>
        </a:xfrm>
        <a:prstGeom prst="line">
          <a:avLst/>
        </a:prstGeom>
        <a:solidFill>
          <a:schemeClr val="accent2">
            <a:hueOff val="0"/>
            <a:satOff val="0"/>
            <a:lumOff val="0"/>
            <a:alphaOff val="0"/>
          </a:schemeClr>
        </a:solidFill>
        <a:ln w="25400" cap="flat" cmpd="sng" algn="ctr">
          <a:solidFill>
            <a:schemeClr val="accent2">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40739CAF-8D79-40A0-9D64-E392DA2DF98D}">
      <dsp:nvSpPr>
        <dsp:cNvPr id="0" name=""/>
        <dsp:cNvSpPr/>
      </dsp:nvSpPr>
      <dsp:spPr>
        <a:xfrm rot="5400000">
          <a:off x="3620028" y="3612201"/>
          <a:ext cx="1259032" cy="961377"/>
        </a:xfrm>
        <a:prstGeom prst="line">
          <a:avLst/>
        </a:prstGeom>
        <a:solidFill>
          <a:schemeClr val="accent2">
            <a:hueOff val="0"/>
            <a:satOff val="0"/>
            <a:lumOff val="0"/>
            <a:alphaOff val="0"/>
          </a:schemeClr>
        </a:solidFill>
        <a:ln w="25400" cap="flat" cmpd="sng" algn="ctr">
          <a:solidFill>
            <a:schemeClr val="accent2">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0936DB6-E6C2-48EB-A420-CA5149F58EAD}">
      <dsp:nvSpPr>
        <dsp:cNvPr id="0" name=""/>
        <dsp:cNvSpPr/>
      </dsp:nvSpPr>
      <dsp:spPr>
        <a:xfrm>
          <a:off x="685799" y="0"/>
          <a:ext cx="7772400" cy="4536505"/>
        </a:xfrm>
        <a:prstGeom prst="rightArrow">
          <a:avLst/>
        </a:prstGeom>
        <a:solidFill>
          <a:schemeClr val="accent4">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1B04D2A1-F0C4-4E3C-BE1F-9F82506DF7D7}">
      <dsp:nvSpPr>
        <dsp:cNvPr id="0" name=""/>
        <dsp:cNvSpPr/>
      </dsp:nvSpPr>
      <dsp:spPr>
        <a:xfrm>
          <a:off x="4576" y="1360951"/>
          <a:ext cx="2201167" cy="1814602"/>
        </a:xfrm>
        <a:prstGeom prst="roundRect">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rtl="0">
            <a:lnSpc>
              <a:spcPct val="90000"/>
            </a:lnSpc>
            <a:spcBef>
              <a:spcPct val="0"/>
            </a:spcBef>
            <a:spcAft>
              <a:spcPct val="35000"/>
            </a:spcAft>
            <a:buNone/>
          </a:pPr>
          <a:r>
            <a:rPr lang="en-GB" sz="2000" b="1" kern="1200" dirty="0"/>
            <a:t>Tell people they are being referred/ investigated for suspected cancer.</a:t>
          </a:r>
        </a:p>
      </dsp:txBody>
      <dsp:txXfrm>
        <a:off x="93158" y="1449533"/>
        <a:ext cx="2024003" cy="1637438"/>
      </dsp:txXfrm>
    </dsp:sp>
    <dsp:sp modelId="{DF439721-0ABF-4FD4-8B0D-5D22CE55BAC0}">
      <dsp:nvSpPr>
        <dsp:cNvPr id="0" name=""/>
        <dsp:cNvSpPr/>
      </dsp:nvSpPr>
      <dsp:spPr>
        <a:xfrm>
          <a:off x="2315802" y="1360951"/>
          <a:ext cx="2201167" cy="1814602"/>
        </a:xfrm>
        <a:prstGeom prst="roundRect">
          <a:avLst/>
        </a:prstGeom>
        <a:solidFill>
          <a:schemeClr val="accent4">
            <a:hueOff val="-1488257"/>
            <a:satOff val="8966"/>
            <a:lumOff val="719"/>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rtl="0">
            <a:lnSpc>
              <a:spcPct val="90000"/>
            </a:lnSpc>
            <a:spcBef>
              <a:spcPct val="0"/>
            </a:spcBef>
            <a:spcAft>
              <a:spcPct val="35000"/>
            </a:spcAft>
            <a:buNone/>
          </a:pPr>
          <a:r>
            <a:rPr lang="en-GB" sz="2000" b="1" kern="1200" dirty="0"/>
            <a:t>Explain what to expect from the referral/ investigation.</a:t>
          </a:r>
        </a:p>
      </dsp:txBody>
      <dsp:txXfrm>
        <a:off x="2404384" y="1449533"/>
        <a:ext cx="2024003" cy="1637438"/>
      </dsp:txXfrm>
    </dsp:sp>
    <dsp:sp modelId="{2B960436-35A7-4FE2-92F9-CFBBB3C97E34}">
      <dsp:nvSpPr>
        <dsp:cNvPr id="0" name=""/>
        <dsp:cNvSpPr/>
      </dsp:nvSpPr>
      <dsp:spPr>
        <a:xfrm>
          <a:off x="4627029" y="1360951"/>
          <a:ext cx="2201167" cy="1814602"/>
        </a:xfrm>
        <a:prstGeom prst="roundRect">
          <a:avLst/>
        </a:prstGeom>
        <a:solidFill>
          <a:schemeClr val="accent4">
            <a:hueOff val="-2976513"/>
            <a:satOff val="17933"/>
            <a:lumOff val="1437"/>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rtl="0">
            <a:lnSpc>
              <a:spcPct val="90000"/>
            </a:lnSpc>
            <a:spcBef>
              <a:spcPct val="0"/>
            </a:spcBef>
            <a:spcAft>
              <a:spcPct val="35000"/>
            </a:spcAft>
            <a:buNone/>
          </a:pPr>
          <a:r>
            <a:rPr lang="en-GB" sz="2000" b="1" kern="1200"/>
            <a:t>Make reasonable adjustments  - consider written information.  </a:t>
          </a:r>
        </a:p>
      </dsp:txBody>
      <dsp:txXfrm>
        <a:off x="4715611" y="1449533"/>
        <a:ext cx="2024003" cy="1637438"/>
      </dsp:txXfrm>
    </dsp:sp>
    <dsp:sp modelId="{0874775E-4C2E-4230-95CB-F5876133020B}">
      <dsp:nvSpPr>
        <dsp:cNvPr id="0" name=""/>
        <dsp:cNvSpPr/>
      </dsp:nvSpPr>
      <dsp:spPr>
        <a:xfrm>
          <a:off x="6938255" y="1360951"/>
          <a:ext cx="2201167" cy="1814602"/>
        </a:xfrm>
        <a:prstGeom prst="roundRect">
          <a:avLst/>
        </a:prstGeom>
        <a:solidFill>
          <a:schemeClr val="accent4">
            <a:hueOff val="-4464770"/>
            <a:satOff val="26899"/>
            <a:lumOff val="2156"/>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rtl="0">
            <a:lnSpc>
              <a:spcPct val="90000"/>
            </a:lnSpc>
            <a:spcBef>
              <a:spcPct val="0"/>
            </a:spcBef>
            <a:spcAft>
              <a:spcPct val="35000"/>
            </a:spcAft>
            <a:buNone/>
          </a:pPr>
          <a:r>
            <a:rPr lang="en-GB" sz="2000" b="1" kern="1200"/>
            <a:t>Most people referred urgently will not have cancer. </a:t>
          </a:r>
        </a:p>
      </dsp:txBody>
      <dsp:txXfrm>
        <a:off x="7026837" y="1449533"/>
        <a:ext cx="2024003" cy="1637438"/>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210CBB5-00C3-4919-AE48-F18578E95A8F}">
      <dsp:nvSpPr>
        <dsp:cNvPr id="0" name=""/>
        <dsp:cNvSpPr/>
      </dsp:nvSpPr>
      <dsp:spPr>
        <a:xfrm>
          <a:off x="5915514" y="1971246"/>
          <a:ext cx="2578447" cy="306776"/>
        </a:xfrm>
        <a:custGeom>
          <a:avLst/>
          <a:gdLst/>
          <a:ahLst/>
          <a:cxnLst/>
          <a:rect l="0" t="0" r="0" b="0"/>
          <a:pathLst>
            <a:path>
              <a:moveTo>
                <a:pt x="0" y="0"/>
              </a:moveTo>
              <a:lnTo>
                <a:pt x="0" y="209059"/>
              </a:lnTo>
              <a:lnTo>
                <a:pt x="2578447" y="209059"/>
              </a:lnTo>
              <a:lnTo>
                <a:pt x="2578447" y="306776"/>
              </a:lnTo>
            </a:path>
          </a:pathLst>
        </a:custGeom>
        <a:noFill/>
        <a:ln w="25400" cap="flat" cmpd="sng" algn="ctr">
          <a:solidFill>
            <a:schemeClr val="dk2">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C85FB553-5180-4873-BA47-DA2EF0B5963C}">
      <dsp:nvSpPr>
        <dsp:cNvPr id="0" name=""/>
        <dsp:cNvSpPr/>
      </dsp:nvSpPr>
      <dsp:spPr>
        <a:xfrm>
          <a:off x="5915514" y="1971246"/>
          <a:ext cx="1289223" cy="306776"/>
        </a:xfrm>
        <a:custGeom>
          <a:avLst/>
          <a:gdLst/>
          <a:ahLst/>
          <a:cxnLst/>
          <a:rect l="0" t="0" r="0" b="0"/>
          <a:pathLst>
            <a:path>
              <a:moveTo>
                <a:pt x="0" y="0"/>
              </a:moveTo>
              <a:lnTo>
                <a:pt x="0" y="209059"/>
              </a:lnTo>
              <a:lnTo>
                <a:pt x="1289223" y="209059"/>
              </a:lnTo>
              <a:lnTo>
                <a:pt x="1289223" y="306776"/>
              </a:lnTo>
            </a:path>
          </a:pathLst>
        </a:custGeom>
        <a:noFill/>
        <a:ln w="25400" cap="flat" cmpd="sng" algn="ctr">
          <a:solidFill>
            <a:schemeClr val="dk2">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34CB20AE-3C8C-4110-882B-97F7ACD38982}">
      <dsp:nvSpPr>
        <dsp:cNvPr id="0" name=""/>
        <dsp:cNvSpPr/>
      </dsp:nvSpPr>
      <dsp:spPr>
        <a:xfrm>
          <a:off x="5869794" y="1971246"/>
          <a:ext cx="91440" cy="306776"/>
        </a:xfrm>
        <a:custGeom>
          <a:avLst/>
          <a:gdLst/>
          <a:ahLst/>
          <a:cxnLst/>
          <a:rect l="0" t="0" r="0" b="0"/>
          <a:pathLst>
            <a:path>
              <a:moveTo>
                <a:pt x="45720" y="0"/>
              </a:moveTo>
              <a:lnTo>
                <a:pt x="45720" y="306776"/>
              </a:lnTo>
            </a:path>
          </a:pathLst>
        </a:custGeom>
        <a:noFill/>
        <a:ln w="25400" cap="flat" cmpd="sng" algn="ctr">
          <a:solidFill>
            <a:schemeClr val="dk2">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55F562E3-1C48-4261-B5B8-999332EB55EC}">
      <dsp:nvSpPr>
        <dsp:cNvPr id="0" name=""/>
        <dsp:cNvSpPr/>
      </dsp:nvSpPr>
      <dsp:spPr>
        <a:xfrm>
          <a:off x="4626290" y="1971246"/>
          <a:ext cx="1289223" cy="306776"/>
        </a:xfrm>
        <a:custGeom>
          <a:avLst/>
          <a:gdLst/>
          <a:ahLst/>
          <a:cxnLst/>
          <a:rect l="0" t="0" r="0" b="0"/>
          <a:pathLst>
            <a:path>
              <a:moveTo>
                <a:pt x="1289223" y="0"/>
              </a:moveTo>
              <a:lnTo>
                <a:pt x="1289223" y="209059"/>
              </a:lnTo>
              <a:lnTo>
                <a:pt x="0" y="209059"/>
              </a:lnTo>
              <a:lnTo>
                <a:pt x="0" y="306776"/>
              </a:lnTo>
            </a:path>
          </a:pathLst>
        </a:custGeom>
        <a:noFill/>
        <a:ln w="25400" cap="flat" cmpd="sng" algn="ctr">
          <a:solidFill>
            <a:schemeClr val="dk2">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BA9BD3F7-1F5E-4A15-98B8-A4585D494DBD}">
      <dsp:nvSpPr>
        <dsp:cNvPr id="0" name=""/>
        <dsp:cNvSpPr/>
      </dsp:nvSpPr>
      <dsp:spPr>
        <a:xfrm>
          <a:off x="3337067" y="1971246"/>
          <a:ext cx="2578447" cy="306776"/>
        </a:xfrm>
        <a:custGeom>
          <a:avLst/>
          <a:gdLst/>
          <a:ahLst/>
          <a:cxnLst/>
          <a:rect l="0" t="0" r="0" b="0"/>
          <a:pathLst>
            <a:path>
              <a:moveTo>
                <a:pt x="2578447" y="0"/>
              </a:moveTo>
              <a:lnTo>
                <a:pt x="2578447" y="209059"/>
              </a:lnTo>
              <a:lnTo>
                <a:pt x="0" y="209059"/>
              </a:lnTo>
              <a:lnTo>
                <a:pt x="0" y="306776"/>
              </a:lnTo>
            </a:path>
          </a:pathLst>
        </a:custGeom>
        <a:noFill/>
        <a:ln w="25400" cap="flat" cmpd="sng" algn="ctr">
          <a:solidFill>
            <a:schemeClr val="dk2">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668DBB29-7FF0-484F-A84A-01B016FFA95B}">
      <dsp:nvSpPr>
        <dsp:cNvPr id="0" name=""/>
        <dsp:cNvSpPr/>
      </dsp:nvSpPr>
      <dsp:spPr>
        <a:xfrm>
          <a:off x="3602927" y="994659"/>
          <a:ext cx="2312587" cy="306776"/>
        </a:xfrm>
        <a:custGeom>
          <a:avLst/>
          <a:gdLst/>
          <a:ahLst/>
          <a:cxnLst/>
          <a:rect l="0" t="0" r="0" b="0"/>
          <a:pathLst>
            <a:path>
              <a:moveTo>
                <a:pt x="0" y="0"/>
              </a:moveTo>
              <a:lnTo>
                <a:pt x="0" y="209059"/>
              </a:lnTo>
              <a:lnTo>
                <a:pt x="2312587" y="209059"/>
              </a:lnTo>
              <a:lnTo>
                <a:pt x="2312587" y="306776"/>
              </a:lnTo>
            </a:path>
          </a:pathLst>
        </a:custGeom>
        <a:noFill/>
        <a:ln w="25400" cap="flat" cmpd="sng" algn="ctr">
          <a:solidFill>
            <a:schemeClr val="dk2">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87A29E32-6218-432E-ADA1-6559F325C9E8}">
      <dsp:nvSpPr>
        <dsp:cNvPr id="0" name=""/>
        <dsp:cNvSpPr/>
      </dsp:nvSpPr>
      <dsp:spPr>
        <a:xfrm>
          <a:off x="1889231" y="3924420"/>
          <a:ext cx="91440" cy="306776"/>
        </a:xfrm>
        <a:custGeom>
          <a:avLst/>
          <a:gdLst/>
          <a:ahLst/>
          <a:cxnLst/>
          <a:rect l="0" t="0" r="0" b="0"/>
          <a:pathLst>
            <a:path>
              <a:moveTo>
                <a:pt x="45720" y="0"/>
              </a:moveTo>
              <a:lnTo>
                <a:pt x="45720" y="306776"/>
              </a:lnTo>
            </a:path>
          </a:pathLst>
        </a:custGeom>
        <a:noFill/>
        <a:ln w="25400" cap="flat" cmpd="sng" algn="ctr">
          <a:solidFill>
            <a:schemeClr val="dk2">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1F308A6D-75C3-4EC7-BBF3-E19917D2C021}">
      <dsp:nvSpPr>
        <dsp:cNvPr id="0" name=""/>
        <dsp:cNvSpPr/>
      </dsp:nvSpPr>
      <dsp:spPr>
        <a:xfrm>
          <a:off x="1889231" y="2947833"/>
          <a:ext cx="91440" cy="306776"/>
        </a:xfrm>
        <a:custGeom>
          <a:avLst/>
          <a:gdLst/>
          <a:ahLst/>
          <a:cxnLst/>
          <a:rect l="0" t="0" r="0" b="0"/>
          <a:pathLst>
            <a:path>
              <a:moveTo>
                <a:pt x="45720" y="0"/>
              </a:moveTo>
              <a:lnTo>
                <a:pt x="45720" y="306776"/>
              </a:lnTo>
            </a:path>
          </a:pathLst>
        </a:custGeom>
        <a:noFill/>
        <a:ln w="25400" cap="flat" cmpd="sng" algn="ctr">
          <a:solidFill>
            <a:schemeClr val="dk2">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3C51E233-D7BD-4216-B190-BA8403B651C2}">
      <dsp:nvSpPr>
        <dsp:cNvPr id="0" name=""/>
        <dsp:cNvSpPr/>
      </dsp:nvSpPr>
      <dsp:spPr>
        <a:xfrm>
          <a:off x="1290339" y="1971246"/>
          <a:ext cx="644611" cy="306776"/>
        </a:xfrm>
        <a:custGeom>
          <a:avLst/>
          <a:gdLst/>
          <a:ahLst/>
          <a:cxnLst/>
          <a:rect l="0" t="0" r="0" b="0"/>
          <a:pathLst>
            <a:path>
              <a:moveTo>
                <a:pt x="0" y="0"/>
              </a:moveTo>
              <a:lnTo>
                <a:pt x="0" y="209059"/>
              </a:lnTo>
              <a:lnTo>
                <a:pt x="644611" y="209059"/>
              </a:lnTo>
              <a:lnTo>
                <a:pt x="644611" y="306776"/>
              </a:lnTo>
            </a:path>
          </a:pathLst>
        </a:custGeom>
        <a:noFill/>
        <a:ln w="25400" cap="flat" cmpd="sng" algn="ctr">
          <a:solidFill>
            <a:schemeClr val="dk2">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2C427746-A788-4F67-B961-71651AB365CA}">
      <dsp:nvSpPr>
        <dsp:cNvPr id="0" name=""/>
        <dsp:cNvSpPr/>
      </dsp:nvSpPr>
      <dsp:spPr>
        <a:xfrm>
          <a:off x="532835" y="1971246"/>
          <a:ext cx="757503" cy="306776"/>
        </a:xfrm>
        <a:custGeom>
          <a:avLst/>
          <a:gdLst/>
          <a:ahLst/>
          <a:cxnLst/>
          <a:rect l="0" t="0" r="0" b="0"/>
          <a:pathLst>
            <a:path>
              <a:moveTo>
                <a:pt x="757503" y="0"/>
              </a:moveTo>
              <a:lnTo>
                <a:pt x="757503" y="209059"/>
              </a:lnTo>
              <a:lnTo>
                <a:pt x="0" y="209059"/>
              </a:lnTo>
              <a:lnTo>
                <a:pt x="0" y="306776"/>
              </a:lnTo>
            </a:path>
          </a:pathLst>
        </a:custGeom>
        <a:noFill/>
        <a:ln w="25400" cap="flat" cmpd="sng" algn="ctr">
          <a:solidFill>
            <a:schemeClr val="dk2">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75DF8C1C-5A03-42C2-A9CB-C0270A922904}">
      <dsp:nvSpPr>
        <dsp:cNvPr id="0" name=""/>
        <dsp:cNvSpPr/>
      </dsp:nvSpPr>
      <dsp:spPr>
        <a:xfrm>
          <a:off x="1290339" y="994659"/>
          <a:ext cx="2312587" cy="306776"/>
        </a:xfrm>
        <a:custGeom>
          <a:avLst/>
          <a:gdLst/>
          <a:ahLst/>
          <a:cxnLst/>
          <a:rect l="0" t="0" r="0" b="0"/>
          <a:pathLst>
            <a:path>
              <a:moveTo>
                <a:pt x="2312587" y="0"/>
              </a:moveTo>
              <a:lnTo>
                <a:pt x="2312587" y="209059"/>
              </a:lnTo>
              <a:lnTo>
                <a:pt x="0" y="209059"/>
              </a:lnTo>
              <a:lnTo>
                <a:pt x="0" y="306776"/>
              </a:lnTo>
            </a:path>
          </a:pathLst>
        </a:custGeom>
        <a:noFill/>
        <a:ln w="25400" cap="flat" cmpd="sng" algn="ctr">
          <a:solidFill>
            <a:schemeClr val="dk2">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4BBE73FC-34EE-40B3-874F-10947E6AFD03}">
      <dsp:nvSpPr>
        <dsp:cNvPr id="0" name=""/>
        <dsp:cNvSpPr/>
      </dsp:nvSpPr>
      <dsp:spPr>
        <a:xfrm>
          <a:off x="3075517" y="324849"/>
          <a:ext cx="1054819" cy="669810"/>
        </a:xfrm>
        <a:prstGeom prst="roundRect">
          <a:avLst>
            <a:gd name="adj" fmla="val 10000"/>
          </a:avLst>
        </a:prstGeom>
        <a:solidFill>
          <a:schemeClr val="dk2">
            <a:hueOff val="0"/>
            <a:satOff val="0"/>
            <a:lumOff val="0"/>
            <a:alphaOff val="0"/>
          </a:schemeClr>
        </a:solidFill>
        <a:ln w="254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2BEC03F8-D63F-4FD3-94DE-7A4EEDD181AC}">
      <dsp:nvSpPr>
        <dsp:cNvPr id="0" name=""/>
        <dsp:cNvSpPr/>
      </dsp:nvSpPr>
      <dsp:spPr>
        <a:xfrm>
          <a:off x="3192719" y="436191"/>
          <a:ext cx="1054819" cy="669810"/>
        </a:xfrm>
        <a:prstGeom prst="roundRect">
          <a:avLst>
            <a:gd name="adj" fmla="val 10000"/>
          </a:avLst>
        </a:prstGeom>
        <a:solidFill>
          <a:schemeClr val="lt2">
            <a:alpha val="90000"/>
            <a:hueOff val="0"/>
            <a:satOff val="0"/>
            <a:lumOff val="0"/>
            <a:alphaOff val="0"/>
          </a:schemeClr>
        </a:solidFill>
        <a:ln w="25400" cap="flat" cmpd="sng" algn="ctr">
          <a:solidFill>
            <a:schemeClr val="dk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n-GB" sz="1200" kern="1200" dirty="0"/>
            <a:t>Patient/ GP concern</a:t>
          </a:r>
        </a:p>
      </dsp:txBody>
      <dsp:txXfrm>
        <a:off x="3212337" y="455809"/>
        <a:ext cx="1015583" cy="630574"/>
      </dsp:txXfrm>
    </dsp:sp>
    <dsp:sp modelId="{A2221A70-84E0-4DD9-8A8C-1EEB2A259EA3}">
      <dsp:nvSpPr>
        <dsp:cNvPr id="0" name=""/>
        <dsp:cNvSpPr/>
      </dsp:nvSpPr>
      <dsp:spPr>
        <a:xfrm>
          <a:off x="762930" y="1301436"/>
          <a:ext cx="1054819" cy="669810"/>
        </a:xfrm>
        <a:prstGeom prst="roundRect">
          <a:avLst>
            <a:gd name="adj" fmla="val 10000"/>
          </a:avLst>
        </a:prstGeom>
        <a:solidFill>
          <a:srgbClr val="FF0000"/>
        </a:solidFill>
        <a:ln w="254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C6F14F51-FA99-41C7-BF4F-926AA0B41281}">
      <dsp:nvSpPr>
        <dsp:cNvPr id="0" name=""/>
        <dsp:cNvSpPr/>
      </dsp:nvSpPr>
      <dsp:spPr>
        <a:xfrm>
          <a:off x="880132" y="1412778"/>
          <a:ext cx="1054819" cy="669810"/>
        </a:xfrm>
        <a:prstGeom prst="roundRect">
          <a:avLst>
            <a:gd name="adj" fmla="val 10000"/>
          </a:avLst>
        </a:prstGeom>
        <a:solidFill>
          <a:schemeClr val="lt2">
            <a:alpha val="90000"/>
            <a:hueOff val="0"/>
            <a:satOff val="0"/>
            <a:lumOff val="0"/>
            <a:alphaOff val="0"/>
          </a:schemeClr>
        </a:solidFill>
        <a:ln w="25400" cap="flat" cmpd="sng" algn="ctr">
          <a:solidFill>
            <a:schemeClr val="dk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n-GB" sz="1200" kern="1200" dirty="0"/>
            <a:t>Criteria for 2ww referral NG12</a:t>
          </a:r>
        </a:p>
      </dsp:txBody>
      <dsp:txXfrm>
        <a:off x="899750" y="1432396"/>
        <a:ext cx="1015583" cy="630574"/>
      </dsp:txXfrm>
    </dsp:sp>
    <dsp:sp modelId="{30977AEA-0232-4483-A295-4FF38F73F68F}">
      <dsp:nvSpPr>
        <dsp:cNvPr id="0" name=""/>
        <dsp:cNvSpPr/>
      </dsp:nvSpPr>
      <dsp:spPr>
        <a:xfrm>
          <a:off x="5426" y="2278023"/>
          <a:ext cx="1054819" cy="822848"/>
        </a:xfrm>
        <a:prstGeom prst="roundRect">
          <a:avLst>
            <a:gd name="adj" fmla="val 10000"/>
          </a:avLst>
        </a:prstGeom>
        <a:solidFill>
          <a:srgbClr val="FF0000"/>
        </a:solidFill>
        <a:ln w="254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ACE5A836-F667-4D79-8F49-B08DC133FD2E}">
      <dsp:nvSpPr>
        <dsp:cNvPr id="0" name=""/>
        <dsp:cNvSpPr/>
      </dsp:nvSpPr>
      <dsp:spPr>
        <a:xfrm>
          <a:off x="122628" y="2389365"/>
          <a:ext cx="1054819" cy="822848"/>
        </a:xfrm>
        <a:prstGeom prst="roundRect">
          <a:avLst>
            <a:gd name="adj" fmla="val 10000"/>
          </a:avLst>
        </a:prstGeom>
        <a:solidFill>
          <a:schemeClr val="lt2">
            <a:alpha val="90000"/>
            <a:hueOff val="0"/>
            <a:satOff val="0"/>
            <a:lumOff val="0"/>
            <a:alphaOff val="0"/>
          </a:schemeClr>
        </a:solidFill>
        <a:ln w="25400" cap="flat" cmpd="sng" algn="ctr">
          <a:solidFill>
            <a:schemeClr val="dk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GB" sz="1800" b="1" kern="1200" dirty="0"/>
            <a:t>Straight to Test</a:t>
          </a:r>
        </a:p>
      </dsp:txBody>
      <dsp:txXfrm>
        <a:off x="146728" y="2413465"/>
        <a:ext cx="1006619" cy="774648"/>
      </dsp:txXfrm>
    </dsp:sp>
    <dsp:sp modelId="{F9AB35CB-FC70-4C81-A720-D02BFF63A564}">
      <dsp:nvSpPr>
        <dsp:cNvPr id="0" name=""/>
        <dsp:cNvSpPr/>
      </dsp:nvSpPr>
      <dsp:spPr>
        <a:xfrm>
          <a:off x="1294649" y="2278023"/>
          <a:ext cx="1280603" cy="669810"/>
        </a:xfrm>
        <a:prstGeom prst="roundRect">
          <a:avLst>
            <a:gd name="adj" fmla="val 10000"/>
          </a:avLst>
        </a:prstGeom>
        <a:solidFill>
          <a:srgbClr val="FF0000"/>
        </a:solidFill>
        <a:ln w="254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0231EF0E-A87B-46CA-B37F-F31E4E2CCC2A}">
      <dsp:nvSpPr>
        <dsp:cNvPr id="0" name=""/>
        <dsp:cNvSpPr/>
      </dsp:nvSpPr>
      <dsp:spPr>
        <a:xfrm>
          <a:off x="1411852" y="2389365"/>
          <a:ext cx="1280603" cy="669810"/>
        </a:xfrm>
        <a:prstGeom prst="roundRect">
          <a:avLst>
            <a:gd name="adj" fmla="val 10000"/>
          </a:avLst>
        </a:prstGeom>
        <a:solidFill>
          <a:schemeClr val="lt2">
            <a:alpha val="90000"/>
            <a:hueOff val="0"/>
            <a:satOff val="0"/>
            <a:lumOff val="0"/>
            <a:alphaOff val="0"/>
          </a:schemeClr>
        </a:solidFill>
        <a:ln w="25400" cap="flat" cmpd="sng" algn="ctr">
          <a:solidFill>
            <a:schemeClr val="dk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GB" sz="1400" kern="1200" dirty="0"/>
            <a:t>Clinic appointment </a:t>
          </a:r>
        </a:p>
      </dsp:txBody>
      <dsp:txXfrm>
        <a:off x="1431470" y="2408983"/>
        <a:ext cx="1241367" cy="630574"/>
      </dsp:txXfrm>
    </dsp:sp>
    <dsp:sp modelId="{73F09026-8A0B-47F9-95CD-6106FCFEFB99}">
      <dsp:nvSpPr>
        <dsp:cNvPr id="0" name=""/>
        <dsp:cNvSpPr/>
      </dsp:nvSpPr>
      <dsp:spPr>
        <a:xfrm>
          <a:off x="1407541" y="3254610"/>
          <a:ext cx="1054819" cy="669810"/>
        </a:xfrm>
        <a:prstGeom prst="roundRect">
          <a:avLst>
            <a:gd name="adj" fmla="val 10000"/>
          </a:avLst>
        </a:prstGeom>
        <a:solidFill>
          <a:srgbClr val="FF0000"/>
        </a:solidFill>
        <a:ln w="254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FAE2A2F8-B700-4A05-B438-73EFE8C211D2}">
      <dsp:nvSpPr>
        <dsp:cNvPr id="0" name=""/>
        <dsp:cNvSpPr/>
      </dsp:nvSpPr>
      <dsp:spPr>
        <a:xfrm>
          <a:off x="1524744" y="3365952"/>
          <a:ext cx="1054819" cy="669810"/>
        </a:xfrm>
        <a:prstGeom prst="roundRect">
          <a:avLst>
            <a:gd name="adj" fmla="val 10000"/>
          </a:avLst>
        </a:prstGeom>
        <a:solidFill>
          <a:schemeClr val="lt2">
            <a:alpha val="90000"/>
            <a:hueOff val="0"/>
            <a:satOff val="0"/>
            <a:lumOff val="0"/>
            <a:alphaOff val="0"/>
          </a:schemeClr>
        </a:solidFill>
        <a:ln w="25400" cap="flat" cmpd="sng" algn="ctr">
          <a:solidFill>
            <a:schemeClr val="dk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GB" sz="1400" kern="1200" dirty="0"/>
            <a:t>Test</a:t>
          </a:r>
        </a:p>
      </dsp:txBody>
      <dsp:txXfrm>
        <a:off x="1544362" y="3385570"/>
        <a:ext cx="1015583" cy="630574"/>
      </dsp:txXfrm>
    </dsp:sp>
    <dsp:sp modelId="{E43F2835-03CE-4510-AC08-2AA24CA84B55}">
      <dsp:nvSpPr>
        <dsp:cNvPr id="0" name=""/>
        <dsp:cNvSpPr/>
      </dsp:nvSpPr>
      <dsp:spPr>
        <a:xfrm>
          <a:off x="1359320" y="4231197"/>
          <a:ext cx="1151261" cy="669810"/>
        </a:xfrm>
        <a:prstGeom prst="roundRect">
          <a:avLst>
            <a:gd name="adj" fmla="val 10000"/>
          </a:avLst>
        </a:prstGeom>
        <a:solidFill>
          <a:srgbClr val="FF0000"/>
        </a:solidFill>
        <a:ln w="254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C1D9C744-2AE2-4F8E-ADC2-F9B5BEF37B54}">
      <dsp:nvSpPr>
        <dsp:cNvPr id="0" name=""/>
        <dsp:cNvSpPr/>
      </dsp:nvSpPr>
      <dsp:spPr>
        <a:xfrm>
          <a:off x="1476523" y="4342539"/>
          <a:ext cx="1151261" cy="669810"/>
        </a:xfrm>
        <a:prstGeom prst="roundRect">
          <a:avLst>
            <a:gd name="adj" fmla="val 10000"/>
          </a:avLst>
        </a:prstGeom>
        <a:solidFill>
          <a:schemeClr val="lt2">
            <a:alpha val="90000"/>
            <a:hueOff val="0"/>
            <a:satOff val="0"/>
            <a:lumOff val="0"/>
            <a:alphaOff val="0"/>
          </a:schemeClr>
        </a:solidFill>
        <a:ln w="25400" cap="flat" cmpd="sng" algn="ctr">
          <a:solidFill>
            <a:schemeClr val="dk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GB" sz="1400" kern="1200" dirty="0"/>
            <a:t>Clinic appointment</a:t>
          </a:r>
        </a:p>
      </dsp:txBody>
      <dsp:txXfrm>
        <a:off x="1496141" y="4362157"/>
        <a:ext cx="1112025" cy="630574"/>
      </dsp:txXfrm>
    </dsp:sp>
    <dsp:sp modelId="{3A8F8617-C91E-4D34-A5F6-F752D0A44A3A}">
      <dsp:nvSpPr>
        <dsp:cNvPr id="0" name=""/>
        <dsp:cNvSpPr/>
      </dsp:nvSpPr>
      <dsp:spPr>
        <a:xfrm>
          <a:off x="5388104" y="1301436"/>
          <a:ext cx="1054819" cy="669810"/>
        </a:xfrm>
        <a:prstGeom prst="roundRect">
          <a:avLst>
            <a:gd name="adj" fmla="val 10000"/>
          </a:avLst>
        </a:prstGeom>
        <a:solidFill>
          <a:srgbClr val="FFC000"/>
        </a:solidFill>
        <a:ln w="254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492F1539-1BCE-452E-909E-B033DD357576}">
      <dsp:nvSpPr>
        <dsp:cNvPr id="0" name=""/>
        <dsp:cNvSpPr/>
      </dsp:nvSpPr>
      <dsp:spPr>
        <a:xfrm>
          <a:off x="5505307" y="1412778"/>
          <a:ext cx="1054819" cy="669810"/>
        </a:xfrm>
        <a:prstGeom prst="roundRect">
          <a:avLst>
            <a:gd name="adj" fmla="val 10000"/>
          </a:avLst>
        </a:prstGeom>
        <a:solidFill>
          <a:schemeClr val="lt2">
            <a:alpha val="90000"/>
            <a:hueOff val="0"/>
            <a:satOff val="0"/>
            <a:lumOff val="0"/>
            <a:alphaOff val="0"/>
          </a:schemeClr>
        </a:solidFill>
        <a:ln w="25400" cap="flat" cmpd="sng" algn="ctr">
          <a:solidFill>
            <a:schemeClr val="dk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GB" sz="1400" kern="1200" dirty="0"/>
            <a:t>Non</a:t>
          </a:r>
          <a:r>
            <a:rPr lang="en-GB" sz="1300" kern="1200" dirty="0"/>
            <a:t> urgent symptoms / signs </a:t>
          </a:r>
        </a:p>
      </dsp:txBody>
      <dsp:txXfrm>
        <a:off x="5524925" y="1432396"/>
        <a:ext cx="1015583" cy="630574"/>
      </dsp:txXfrm>
    </dsp:sp>
    <dsp:sp modelId="{DFFA273B-6095-44BE-998D-E93AE8ED8040}">
      <dsp:nvSpPr>
        <dsp:cNvPr id="0" name=""/>
        <dsp:cNvSpPr/>
      </dsp:nvSpPr>
      <dsp:spPr>
        <a:xfrm>
          <a:off x="2809657" y="2278023"/>
          <a:ext cx="1054819" cy="852708"/>
        </a:xfrm>
        <a:prstGeom prst="roundRect">
          <a:avLst>
            <a:gd name="adj" fmla="val 10000"/>
          </a:avLst>
        </a:prstGeom>
        <a:solidFill>
          <a:srgbClr val="FF0000"/>
        </a:solidFill>
        <a:ln w="254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290776DF-5B7E-433B-8DFA-ADB95BE9802B}">
      <dsp:nvSpPr>
        <dsp:cNvPr id="0" name=""/>
        <dsp:cNvSpPr/>
      </dsp:nvSpPr>
      <dsp:spPr>
        <a:xfrm>
          <a:off x="2926859" y="2389365"/>
          <a:ext cx="1054819" cy="852708"/>
        </a:xfrm>
        <a:prstGeom prst="roundRect">
          <a:avLst>
            <a:gd name="adj" fmla="val 10000"/>
          </a:avLst>
        </a:prstGeom>
        <a:solidFill>
          <a:schemeClr val="lt2">
            <a:alpha val="90000"/>
            <a:hueOff val="0"/>
            <a:satOff val="0"/>
            <a:lumOff val="0"/>
            <a:alphaOff val="0"/>
          </a:schemeClr>
        </a:solidFill>
        <a:ln w="25400" cap="flat" cmpd="sng" algn="ctr">
          <a:solidFill>
            <a:schemeClr val="dk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GB" sz="1600" b="1" kern="1200" dirty="0"/>
            <a:t>Direct access 2ww tests</a:t>
          </a:r>
        </a:p>
      </dsp:txBody>
      <dsp:txXfrm>
        <a:off x="2951834" y="2414340"/>
        <a:ext cx="1004869" cy="802758"/>
      </dsp:txXfrm>
    </dsp:sp>
    <dsp:sp modelId="{9174DDFE-2CEB-4431-823D-1C527903467C}">
      <dsp:nvSpPr>
        <dsp:cNvPr id="0" name=""/>
        <dsp:cNvSpPr/>
      </dsp:nvSpPr>
      <dsp:spPr>
        <a:xfrm>
          <a:off x="4098881" y="2278023"/>
          <a:ext cx="1054819" cy="669810"/>
        </a:xfrm>
        <a:prstGeom prst="roundRect">
          <a:avLst>
            <a:gd name="adj" fmla="val 10000"/>
          </a:avLst>
        </a:prstGeom>
        <a:solidFill>
          <a:srgbClr val="FFC000"/>
        </a:solidFill>
        <a:ln w="254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19C474E1-7898-4584-9315-8B311B076B6F}">
      <dsp:nvSpPr>
        <dsp:cNvPr id="0" name=""/>
        <dsp:cNvSpPr/>
      </dsp:nvSpPr>
      <dsp:spPr>
        <a:xfrm>
          <a:off x="4216083" y="2389365"/>
          <a:ext cx="1054819" cy="669810"/>
        </a:xfrm>
        <a:prstGeom prst="roundRect">
          <a:avLst>
            <a:gd name="adj" fmla="val 10000"/>
          </a:avLst>
        </a:prstGeom>
        <a:solidFill>
          <a:schemeClr val="lt2">
            <a:alpha val="90000"/>
            <a:hueOff val="0"/>
            <a:satOff val="0"/>
            <a:lumOff val="0"/>
            <a:alphaOff val="0"/>
          </a:schemeClr>
        </a:solidFill>
        <a:ln w="25400" cap="flat" cmpd="sng" algn="ctr">
          <a:solidFill>
            <a:schemeClr val="dk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n-GB" sz="1200" kern="1200" dirty="0"/>
            <a:t>Tests</a:t>
          </a:r>
        </a:p>
      </dsp:txBody>
      <dsp:txXfrm>
        <a:off x="4235701" y="2408983"/>
        <a:ext cx="1015583" cy="630574"/>
      </dsp:txXfrm>
    </dsp:sp>
    <dsp:sp modelId="{B59F9EFA-3850-4EB3-B3B7-6D1F41735EDD}">
      <dsp:nvSpPr>
        <dsp:cNvPr id="0" name=""/>
        <dsp:cNvSpPr/>
      </dsp:nvSpPr>
      <dsp:spPr>
        <a:xfrm>
          <a:off x="5388104" y="2278023"/>
          <a:ext cx="1054819" cy="669810"/>
        </a:xfrm>
        <a:prstGeom prst="roundRect">
          <a:avLst>
            <a:gd name="adj" fmla="val 10000"/>
          </a:avLst>
        </a:prstGeom>
        <a:solidFill>
          <a:srgbClr val="FFC000"/>
        </a:solidFill>
        <a:ln w="254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118BE985-3921-4157-89D6-A156CA5E2548}">
      <dsp:nvSpPr>
        <dsp:cNvPr id="0" name=""/>
        <dsp:cNvSpPr/>
      </dsp:nvSpPr>
      <dsp:spPr>
        <a:xfrm>
          <a:off x="5505307" y="2389365"/>
          <a:ext cx="1054819" cy="669810"/>
        </a:xfrm>
        <a:prstGeom prst="roundRect">
          <a:avLst>
            <a:gd name="adj" fmla="val 10000"/>
          </a:avLst>
        </a:prstGeom>
        <a:solidFill>
          <a:schemeClr val="lt2">
            <a:alpha val="90000"/>
            <a:hueOff val="0"/>
            <a:satOff val="0"/>
            <a:lumOff val="0"/>
            <a:alphaOff val="0"/>
          </a:schemeClr>
        </a:solidFill>
        <a:ln w="25400" cap="flat" cmpd="sng" algn="ctr">
          <a:solidFill>
            <a:schemeClr val="dk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en-GB" sz="1300" kern="1200" dirty="0"/>
            <a:t>Non urgent </a:t>
          </a:r>
          <a:r>
            <a:rPr lang="en-GB" sz="1400" kern="1200" dirty="0"/>
            <a:t>referral</a:t>
          </a:r>
        </a:p>
      </dsp:txBody>
      <dsp:txXfrm>
        <a:off x="5524925" y="2408983"/>
        <a:ext cx="1015583" cy="630574"/>
      </dsp:txXfrm>
    </dsp:sp>
    <dsp:sp modelId="{95054E5A-50F9-48F2-9022-ECFEEAC0DCA1}">
      <dsp:nvSpPr>
        <dsp:cNvPr id="0" name=""/>
        <dsp:cNvSpPr/>
      </dsp:nvSpPr>
      <dsp:spPr>
        <a:xfrm>
          <a:off x="6677328" y="2278023"/>
          <a:ext cx="1054819" cy="669810"/>
        </a:xfrm>
        <a:prstGeom prst="roundRect">
          <a:avLst>
            <a:gd name="adj" fmla="val 10000"/>
          </a:avLst>
        </a:prstGeom>
        <a:solidFill>
          <a:srgbClr val="00B050"/>
        </a:solidFill>
        <a:ln w="254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13F2DFAE-5C76-4B6C-AE7F-016B7120FAA1}">
      <dsp:nvSpPr>
        <dsp:cNvPr id="0" name=""/>
        <dsp:cNvSpPr/>
      </dsp:nvSpPr>
      <dsp:spPr>
        <a:xfrm>
          <a:off x="6794530" y="2389365"/>
          <a:ext cx="1054819" cy="669810"/>
        </a:xfrm>
        <a:prstGeom prst="roundRect">
          <a:avLst>
            <a:gd name="adj" fmla="val 10000"/>
          </a:avLst>
        </a:prstGeom>
        <a:solidFill>
          <a:schemeClr val="lt2">
            <a:alpha val="90000"/>
            <a:hueOff val="0"/>
            <a:satOff val="0"/>
            <a:lumOff val="0"/>
            <a:alphaOff val="0"/>
          </a:schemeClr>
        </a:solidFill>
        <a:ln w="25400" cap="flat" cmpd="sng" algn="ctr">
          <a:solidFill>
            <a:schemeClr val="dk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GB" sz="1400" kern="1200" dirty="0"/>
            <a:t>Advice</a:t>
          </a:r>
          <a:r>
            <a:rPr lang="en-GB" sz="1300" kern="1200" dirty="0"/>
            <a:t> and guidance</a:t>
          </a:r>
        </a:p>
      </dsp:txBody>
      <dsp:txXfrm>
        <a:off x="6814148" y="2408983"/>
        <a:ext cx="1015583" cy="630574"/>
      </dsp:txXfrm>
    </dsp:sp>
    <dsp:sp modelId="{69412756-3A9B-4A3B-99C8-20048AC8819E}">
      <dsp:nvSpPr>
        <dsp:cNvPr id="0" name=""/>
        <dsp:cNvSpPr/>
      </dsp:nvSpPr>
      <dsp:spPr>
        <a:xfrm>
          <a:off x="7966552" y="2278023"/>
          <a:ext cx="1054819" cy="669810"/>
        </a:xfrm>
        <a:prstGeom prst="roundRect">
          <a:avLst>
            <a:gd name="adj" fmla="val 10000"/>
          </a:avLst>
        </a:prstGeom>
        <a:solidFill>
          <a:srgbClr val="00B050"/>
        </a:solidFill>
        <a:ln w="254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DC455D9C-5E32-4847-9067-C49729AEAB8F}">
      <dsp:nvSpPr>
        <dsp:cNvPr id="0" name=""/>
        <dsp:cNvSpPr/>
      </dsp:nvSpPr>
      <dsp:spPr>
        <a:xfrm>
          <a:off x="8083754" y="2389365"/>
          <a:ext cx="1054819" cy="669810"/>
        </a:xfrm>
        <a:prstGeom prst="roundRect">
          <a:avLst>
            <a:gd name="adj" fmla="val 10000"/>
          </a:avLst>
        </a:prstGeom>
        <a:solidFill>
          <a:schemeClr val="lt2">
            <a:alpha val="90000"/>
            <a:hueOff val="0"/>
            <a:satOff val="0"/>
            <a:lumOff val="0"/>
            <a:alphaOff val="0"/>
          </a:schemeClr>
        </a:solidFill>
        <a:ln w="25400" cap="flat" cmpd="sng" algn="ctr">
          <a:solidFill>
            <a:schemeClr val="dk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en-GB" sz="1300" kern="1200" dirty="0"/>
            <a:t>Safety net </a:t>
          </a:r>
          <a:r>
            <a:rPr lang="en-GB" sz="1400" kern="1200" dirty="0"/>
            <a:t>advice</a:t>
          </a:r>
        </a:p>
      </dsp:txBody>
      <dsp:txXfrm>
        <a:off x="8103372" y="2408983"/>
        <a:ext cx="1015583" cy="630574"/>
      </dsp:txXfrm>
    </dsp:sp>
  </dsp:spTree>
</dsp:drawing>
</file>

<file path=ppt/diagrams/layout1.xml><?xml version="1.0" encoding="utf-8"?>
<dgm:layoutDef xmlns:dgm="http://schemas.openxmlformats.org/drawingml/2006/diagram" xmlns:a="http://schemas.openxmlformats.org/drawingml/2006/main" uniqueId="urn:microsoft.com/office/officeart/2005/8/layout/target1">
  <dgm:title val=""/>
  <dgm:desc val=""/>
  <dgm:catLst>
    <dgm:cat type="relationship" pri="25000"/>
    <dgm:cat type="convert" pri="20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ite">
    <dgm:varLst>
      <dgm:chMax val="5"/>
      <dgm:dir/>
      <dgm:resizeHandles val="exact"/>
    </dgm:varLst>
    <dgm:alg type="composite">
      <dgm:param type="ar" val="1.25"/>
    </dgm:alg>
    <dgm:shape xmlns:r="http://schemas.openxmlformats.org/officeDocument/2006/relationships" r:blip="">
      <dgm:adjLst/>
    </dgm:shape>
    <dgm:presOf/>
    <dgm:choose name="Name0">
      <dgm:if name="Name1" func="var" arg="dir" op="equ" val="norm">
        <dgm:choose name="Name2">
          <dgm:if name="Name3" axis="ch" ptType="node" func="cnt" op="equ" val="0">
            <dgm:constrLst/>
          </dgm:if>
          <dgm:if name="Name4" axis="ch" ptType="node" func="cnt" op="equ" val="1">
            <dgm:constrLst>
              <dgm:constr type="primFontSz" for="des" ptType="node" op="equ" val="65"/>
              <dgm:constr type="w" for="ch" forName="circle1" refType="w" fact="0.6"/>
              <dgm:constr type="h" for="ch" forName="circle1" refType="w" refFor="ch" refForName="circle1"/>
              <dgm:constr type="ctrX" for="ch" forName="circle1" refType="w" fact="0.3"/>
              <dgm:constr type="ctrY" for="ch" forName="circle1" refType="h" fact="0.625"/>
              <dgm:constr type="w" for="ch" forName="text1" refType="w" fact="0.3"/>
              <dgm:constr type="h" for="ch" forName="text1" refType="h" fact="0.3125"/>
              <dgm:constr type="r" for="ch" forName="text1" refType="w"/>
              <dgm:constr type="t" for="ch" forName="text1"/>
              <dgm:constr type="l" for="ch" forName="line1" refType="w" fact="0.625"/>
              <dgm:constr type="ctrY" for="ch" forName="line1" refType="ctrY" refFor="ch" refForName="text1"/>
              <dgm:constr type="r" for="ch" forName="line1" refType="l" refFor="ch" refForName="text1"/>
              <dgm:constr type="h" for="ch" forName="line1"/>
              <dgm:constr type="l" for="ch" forName="d1" refType="w" fact="0.3"/>
              <dgm:constr type="b" for="ch" forName="d1" refType="h" fact="0.625"/>
              <dgm:constr type="w" for="ch" forName="d1" refType="w" fact="0.32475"/>
              <dgm:constr type="h" for="ch" forName="d1" refType="h" fact="0.469"/>
            </dgm:constrLst>
          </dgm:if>
          <dgm:if name="Name5" axis="ch" ptType="node" func="cnt" op="equ" val="2">
            <dgm:constrLst>
              <dgm:constr type="primFontSz" for="des" ptType="node" op="equ" val="65"/>
              <dgm:constr type="w" for="ch" forName="circle1" refType="w" fact="0.2"/>
              <dgm:constr type="h" for="ch" forName="circle1" refType="w" refFor="ch" refForName="circle1"/>
              <dgm:constr type="ctrX" for="ch" forName="circle1" refType="w" fact="0.3"/>
              <dgm:constr type="ctrY" for="ch" forName="circle1" refType="h" fact="0.625"/>
              <dgm:constr type="w" for="ch" forName="text1" refType="w" fact="0.3"/>
              <dgm:constr type="h" for="ch" forName="text1" refType="h" fact="0.3125"/>
              <dgm:constr type="r" for="ch" forName="text1" refType="w"/>
              <dgm:constr type="t" for="ch" forName="text1"/>
              <dgm:constr type="l" for="ch" forName="line1" refType="w" fact="0.625"/>
              <dgm:constr type="ctrY" for="ch" forName="line1" refType="ctrY" refFor="ch" refForName="text1"/>
              <dgm:constr type="w" for="ch" forName="line1" refType="w" fact="0.075"/>
              <dgm:constr type="h" for="ch" forName="line1"/>
              <dgm:constr type="l" for="ch" forName="d1" refType="w" fact="0.3"/>
              <dgm:constr type="b" for="ch" forName="d1" refType="h" fact="0.625"/>
              <dgm:constr type="w" for="ch" forName="d1" refType="w" fact="0.32475"/>
              <dgm:constr type="h" for="ch" forName="d1" refType="h" fact="0.469"/>
              <dgm:constr type="w" for="ch" forName="circle2" refType="w" fact="0.6"/>
              <dgm:constr type="h" for="ch" forName="circle2" refType="w" refFor="ch" refForName="circle2"/>
              <dgm:constr type="ctrX" for="ch" forName="circle2" refType="w" fact="0.3"/>
              <dgm:constr type="ctrY" for="ch" forName="circle2" refType="h" fact="0.625"/>
              <dgm:constr type="w" for="ch" forName="text2" refType="w" fact="0.3"/>
              <dgm:constr type="h" for="ch" forName="text2" refType="h" fact="0.3125"/>
              <dgm:constr type="r" for="ch" forName="text2" refType="w"/>
              <dgm:constr type="t" for="ch" forName="text2" refType="b" refFor="ch" refForName="text1"/>
              <dgm:constr type="l" for="ch" forName="line2" refType="w" fact="0.625"/>
              <dgm:constr type="ctrY" for="ch" forName="line2" refType="ctrY" refFor="ch" refForName="text2"/>
              <dgm:constr type="w" for="ch" forName="line2" refType="w" fact="0.075"/>
              <dgm:constr type="h" for="ch" forName="line2"/>
              <dgm:constr type="l" for="ch" forName="d2" refType="w" fact="0.44325"/>
              <dgm:constr type="b" for="ch" forName="d2" refType="h" fact="0.7975"/>
              <dgm:constr type="w" for="ch" forName="d2" refType="w" fact="0.1815"/>
              <dgm:constr type="h" for="ch" forName="d2" refType="h" fact="0.3283"/>
            </dgm:constrLst>
          </dgm:if>
          <dgm:if name="Name6" axis="ch" ptType="node" func="cnt" op="equ" val="3">
            <dgm:constrLst>
              <dgm:constr type="primFontSz" for="des" ptType="node" op="equ" val="65"/>
              <dgm:constr type="w" for="ch" forName="circle1" refType="w" fact="0.12"/>
              <dgm:constr type="h" for="ch" forName="circle1" refType="w" refFor="ch" refForName="circle1"/>
              <dgm:constr type="ctrX" for="ch" forName="circle1" refType="w" fact="0.3"/>
              <dgm:constr type="ctrY" for="ch" forName="circle1" refType="h" fact="0.625"/>
              <dgm:constr type="w" for="ch" forName="text1" refType="w" fact="0.3"/>
              <dgm:constr type="h" for="ch" forName="text1" refType="h" fact="0.21875"/>
              <dgm:constr type="r" for="ch" forName="text1" refType="w"/>
              <dgm:constr type="t" for="ch" forName="text1"/>
              <dgm:constr type="l" for="ch" forName="line1" refType="w" fact="0.625"/>
              <dgm:constr type="ctrY" for="ch" forName="line1" refType="ctrY" refFor="ch" refForName="text1"/>
              <dgm:constr type="w" for="ch" forName="line1" refType="w" fact="0.075"/>
              <dgm:constr type="h" for="ch" forName="line1"/>
              <dgm:constr type="l" for="ch" forName="d1" refType="w" fact="0.3"/>
              <dgm:constr type="b" for="ch" forName="d1" refType="h" fact="0.625"/>
              <dgm:constr type="w" for="ch" forName="d1" refType="w" fact="0.3247"/>
              <dgm:constr type="h" for="ch" forName="d1" refType="h" fact="0.5155"/>
              <dgm:constr type="w" for="ch" forName="circle2" refType="w" fact="0.36"/>
              <dgm:constr type="h" for="ch" forName="circle2" refType="w" refFor="ch" refForName="circle2"/>
              <dgm:constr type="ctrX" for="ch" forName="circle2" refType="w" fact="0.3"/>
              <dgm:constr type="ctrY" for="ch" forName="circle2" refType="h" fact="0.625"/>
              <dgm:constr type="w" for="ch" forName="text2" refType="w" fact="0.3"/>
              <dgm:constr type="h" for="ch" forName="text2" refType="h" fact="0.21875"/>
              <dgm:constr type="r" for="ch" forName="text2" refType="w"/>
              <dgm:constr type="t" for="ch" forName="text2" refType="b" refFor="ch" refForName="text1"/>
              <dgm:constr type="l" for="ch" forName="line2" refType="w" fact="0.625"/>
              <dgm:constr type="ctrY" for="ch" forName="line2" refType="ctrY" refFor="ch" refForName="text2"/>
              <dgm:constr type="w" for="ch" forName="line2" refType="w" fact="0.075"/>
              <dgm:constr type="h" for="ch" forName="line2"/>
              <dgm:constr type="l" for="ch" forName="d2" refType="w" fact="0.386"/>
              <dgm:constr type="b" for="ch" forName="d2" refType="h" fact="0.72969"/>
              <dgm:constr type="w" for="ch" forName="d2" refType="w" fact="0.2387"/>
              <dgm:constr type="h" for="ch" forName="d2" refType="h" fact="0.4017"/>
              <dgm:constr type="w" for="ch" forName="circle3" refType="w" fact="0.6"/>
              <dgm:constr type="h" for="ch" forName="circle3" refType="w" refFor="ch" refForName="circle3"/>
              <dgm:constr type="ctrX" for="ch" forName="circle3" refType="ctrX" refFor="ch" refForName="circle1"/>
              <dgm:constr type="ctrY" for="ch" forName="circle3" refType="ctrY" refFor="ch" refForName="circle1"/>
              <dgm:constr type="w" for="ch" forName="text3" refType="w" fact="0.3"/>
              <dgm:constr type="h" for="ch" forName="text3" refType="h" fact="0.21875"/>
              <dgm:constr type="r" for="ch" forName="text3" refType="w"/>
              <dgm:constr type="t" for="ch" forName="text3" refType="b" refFor="ch" refForName="text2"/>
              <dgm:constr type="l" for="ch" forName="line3" refType="w" fact="0.625"/>
              <dgm:constr type="ctrY" for="ch" forName="line3" refType="ctrY" refFor="ch" refForName="text3"/>
              <dgm:constr type="w" for="ch" forName="line3" refType="w" fact="0.075"/>
              <dgm:constr type="h" for="ch" forName="line3"/>
              <dgm:constr type="l" for="ch" forName="d3" refType="w" fact="0.47175"/>
              <dgm:constr type="b" for="ch" forName="d3" refType="h" fact="0.83375"/>
              <dgm:constr type="w" for="ch" forName="d3" refType="w" fact="0.1527"/>
              <dgm:constr type="h" for="ch" forName="d3" refType="h" fact="0.287"/>
            </dgm:constrLst>
          </dgm:if>
          <dgm:if name="Name7" axis="ch" ptType="node" func="cnt" op="equ" val="4">
            <dgm:constrLst>
              <dgm:constr type="primFontSz" for="des" ptType="node" op="equ" val="65"/>
              <dgm:constr type="w" for="ch" forName="circle1" refType="w" fact="0.0857"/>
              <dgm:constr type="h" for="ch" forName="circle1" refType="w" refFor="ch" refForName="circle1"/>
              <dgm:constr type="ctrX" for="ch" forName="circle1" refType="w" fact="0.3"/>
              <dgm:constr type="ctrY" for="ch" forName="circle1" refType="h" fact="0.625"/>
              <dgm:constr type="w" for="ch" forName="text1" refType="w" fact="0.3"/>
              <dgm:constr type="h" for="ch" forName="text1" refType="h" fact="0.17938"/>
              <dgm:constr type="r" for="ch" forName="text1" refType="w"/>
              <dgm:constr type="t" for="ch" forName="text1"/>
              <dgm:constr type="l" for="ch" forName="line1" refType="w" fact="0.625"/>
              <dgm:constr type="ctrY" for="ch" forName="line1" refType="ctrY" refFor="ch" refForName="text1"/>
              <dgm:constr type="w" for="ch" forName="line1" refType="w" fact="0.075"/>
              <dgm:constr type="h" for="ch" forName="line1"/>
              <dgm:constr type="l" for="ch" forName="d1" refType="w" fact="0.295"/>
              <dgm:constr type="b" for="ch" forName="d1" refType="h" fact="0.62"/>
              <dgm:constr type="w" for="ch" forName="d1" refType="w" fact="0.33"/>
              <dgm:constr type="h" for="ch" forName="d1" refType="h" fact="0.53"/>
              <dgm:constr type="w" for="ch" forName="circle2" refType="w" fact="0.2571"/>
              <dgm:constr type="h" for="ch" forName="circle2" refType="w" refFor="ch" refForName="circle2"/>
              <dgm:constr type="ctrX" for="ch" forName="circle2" refType="w" fact="0.3"/>
              <dgm:constr type="ctrY" for="ch" forName="circle2" refType="h" fact="0.625"/>
              <dgm:constr type="w" for="ch" forName="text2" refType="w" fact="0.3"/>
              <dgm:constr type="h" for="ch" forName="text2" refType="h" fact="0.17938"/>
              <dgm:constr type="r" for="ch" forName="text2" refType="w"/>
              <dgm:constr type="t" for="ch" forName="text2" refType="b" refFor="ch" refForName="text1"/>
              <dgm:constr type="l" for="ch" forName="line2" refType="w" fact="0.625"/>
              <dgm:constr type="ctrY" for="ch" forName="line2" refType="ctrY" refFor="ch" refForName="text2"/>
              <dgm:constr type="w" for="ch" forName="line2" refType="w" fact="0.075"/>
              <dgm:constr type="h" for="ch" forName="line2"/>
              <dgm:constr type="l" for="ch" forName="d2" refType="w" fact="0.36625"/>
              <dgm:constr type="b" for="ch" forName="d2" refType="h" fact="0.70438"/>
              <dgm:constr type="w" for="ch" forName="d2" refType="w" fact="0.2585"/>
              <dgm:constr type="h" for="ch" forName="d2" refType="h" fact="0.43525"/>
              <dgm:constr type="w" for="ch" forName="circle3" refType="w" fact="0.4285"/>
              <dgm:constr type="h" for="ch" forName="circle3" refType="w" refFor="ch" refForName="circle3"/>
              <dgm:constr type="ctrX" for="ch" forName="circle3" refType="ctrX" refFor="ch" refForName="circle1"/>
              <dgm:constr type="ctrY" for="ch" forName="circle3" refType="ctrY" refFor="ch" refForName="circle1"/>
              <dgm:constr type="w" for="ch" forName="text3" refType="w" fact="0.3"/>
              <dgm:constr type="h" for="ch" forName="text3" refType="h" fact="0.17938"/>
              <dgm:constr type="r" for="ch" forName="text3" refType="w"/>
              <dgm:constr type="t" for="ch" forName="text3" refType="b" refFor="ch" refForName="text2"/>
              <dgm:constr type="l" for="ch" forName="line3" refType="w" fact="0.625"/>
              <dgm:constr type="ctrY" for="ch" forName="line3" refType="ctrY" refFor="ch" refForName="text3"/>
              <dgm:constr type="w" for="ch" forName="line3" refType="w" fact="0.075"/>
              <dgm:constr type="h" for="ch" forName="line3"/>
              <dgm:constr type="l" for="ch" forName="d3" refType="w" fact="0.4255"/>
              <dgm:constr type="b" for="ch" forName="d3" refType="h" fact="0.78031"/>
              <dgm:constr type="w" for="ch" forName="d3" refType="w" fact="0.1995"/>
              <dgm:constr type="h" for="ch" forName="d3" refType="h" fact="0.332"/>
              <dgm:constr type="w" for="ch" forName="circle4" refType="w" fact="0.6"/>
              <dgm:constr type="h" for="ch" forName="circle4" refType="w" refFor="ch" refForName="circle4"/>
              <dgm:constr type="ctrX" for="ch" forName="circle4" refType="ctrX" refFor="ch" refForName="circle1"/>
              <dgm:constr type="ctrY" for="ch" forName="circle4" refType="ctrY" refFor="ch" refForName="circle1"/>
              <dgm:constr type="w" for="ch" forName="text4" refType="w" fact="0.3"/>
              <dgm:constr type="h" for="ch" forName="text4" refType="h" fact="0.17938"/>
              <dgm:constr type="r" for="ch" forName="text4" refType="w"/>
              <dgm:constr type="t" for="ch" forName="text4" refType="b" refFor="ch" refForName="text3"/>
              <dgm:constr type="l" for="ch" forName="line4" refType="w" fact="0.625"/>
              <dgm:constr type="ctrY" for="ch" forName="line4" refType="ctrY" refFor="ch" refForName="text4"/>
              <dgm:constr type="w" for="ch" forName="line4" refType="w" fact="0.075"/>
              <dgm:constr type="h" for="ch" forName="line4"/>
              <dgm:constr type="l" for="ch" forName="d4" refType="w" fact="0.48525"/>
              <dgm:constr type="b" for="ch" forName="d4" refType="h" fact="0.85594"/>
              <dgm:constr type="w" for="ch" forName="d4" refType="w" fact="0.1394"/>
              <dgm:constr type="h" for="ch" forName="d4" refType="h" fact="0.2282"/>
            </dgm:constrLst>
          </dgm:if>
          <dgm:if name="Name8" axis="ch" ptType="node" func="cnt" op="gte" val="5">
            <dgm:constrLst>
              <dgm:constr type="primFontSz" for="des" ptType="node" op="equ" val="65"/>
              <dgm:constr type="w" for="ch" forName="circle1" refType="w" fact="0.0667"/>
              <dgm:constr type="h" for="ch" forName="circle1" refType="w" refFor="ch" refForName="circle1"/>
              <dgm:constr type="ctrX" for="ch" forName="circle1" refType="w" fact="0.3"/>
              <dgm:constr type="ctrY" for="ch" forName="circle1" refType="h" fact="0.625"/>
              <dgm:constr type="w" for="ch" forName="text1" refType="w" fact="0.3"/>
              <dgm:constr type="h" for="ch" forName="text1" refType="h" fact="0.1324"/>
              <dgm:constr type="r" for="ch" forName="text1" refType="w"/>
              <dgm:constr type="ctrY" for="ch" forName="text1" refType="h" fact="0.13"/>
              <dgm:constr type="l" for="ch" forName="line1" refType="w" fact="0.625"/>
              <dgm:constr type="ctrY" for="ch" forName="line1" refType="ctrY" refFor="ch" refForName="text1"/>
              <dgm:constr type="w" for="ch" forName="line1" refType="w" fact="0.075"/>
              <dgm:constr type="h" for="ch" forName="line1"/>
              <dgm:constr type="l" for="ch" forName="d1" refType="w" fact="0.3"/>
              <dgm:constr type="b" for="ch" forName="d1" refType="h" fact="0.625"/>
              <dgm:constr type="w" for="ch" forName="d1" refType="w" fact="0.3245"/>
              <dgm:constr type="h" for="ch" forName="d1" refType="h" fact="0.495"/>
              <dgm:constr type="w" for="ch" forName="circle2" refType="w" fact="0.2"/>
              <dgm:constr type="h" for="ch" forName="circle2" refType="w" refFor="ch" refForName="circle2"/>
              <dgm:constr type="ctrX" for="ch" forName="circle2" refType="w" fact="0.3"/>
              <dgm:constr type="ctrY" for="ch" forName="circle2" refType="h" fact="0.625"/>
              <dgm:constr type="w" for="ch" forName="text2" refType="w" fact="0.3"/>
              <dgm:constr type="h" for="ch" forName="text2" refType="h" fact="0.1324"/>
              <dgm:constr type="r" for="ch" forName="text2" refType="w"/>
              <dgm:constr type="ctrY" for="ch" forName="text2" refType="h" fact="0.27"/>
              <dgm:constr type="l" for="ch" forName="line2" refType="w" fact="0.625"/>
              <dgm:constr type="ctrY" for="ch" forName="line2" refType="ctrY" refFor="ch" refForName="text2"/>
              <dgm:constr type="w" for="ch" forName="line2" refType="w" fact="0.075"/>
              <dgm:constr type="h" for="ch" forName="line2"/>
              <dgm:constr type="l" for="ch" forName="d2" refType="w" fact="0.3498"/>
              <dgm:constr type="b" for="ch" forName="d2" refType="h" fact="0.682"/>
              <dgm:constr type="w" for="ch" forName="d2" refType="w" fact="0.275"/>
              <dgm:constr type="h" for="ch" forName="d2" refType="h" fact="0.41215"/>
              <dgm:constr type="w" for="ch" forName="circle3" refType="w" fact="0.3334"/>
              <dgm:constr type="h" for="ch" forName="circle3" refType="w" refFor="ch" refForName="circle3"/>
              <dgm:constr type="ctrX" for="ch" forName="circle3" refType="ctrX" refFor="ch" refForName="circle1"/>
              <dgm:constr type="ctrY" for="ch" forName="circle3" refType="ctrY" refFor="ch" refForName="circle1"/>
              <dgm:constr type="w" for="ch" forName="text3" refType="w" fact="0.3"/>
              <dgm:constr type="h" for="ch" forName="text3" refType="h" fact="0.1324"/>
              <dgm:constr type="r" for="ch" forName="text3" refType="w"/>
              <dgm:constr type="ctrY" for="ch" forName="text3" refType="h" fact="0.41"/>
              <dgm:constr type="l" for="ch" forName="line3" refType="w" fact="0.625"/>
              <dgm:constr type="ctrY" for="ch" forName="line3" refType="ctrY" refFor="ch" refForName="text3"/>
              <dgm:constr type="w" for="ch" forName="line3" refType="w" fact="0.075"/>
              <dgm:constr type="h" for="ch" forName="line3"/>
              <dgm:constr type="l" for="ch" forName="d3" refType="w" fact="0.394"/>
              <dgm:constr type="b" for="ch" forName="d3" refType="h" fact="0.735"/>
              <dgm:constr type="w" for="ch" forName="d3" refType="w" fact="0.231"/>
              <dgm:constr type="h" for="ch" forName="d3" refType="h" fact="0.325"/>
              <dgm:constr type="w" for="ch" forName="circle4" refType="w" fact="0.4667"/>
              <dgm:constr type="h" for="ch" forName="circle4" refType="w" refFor="ch" refForName="circle4"/>
              <dgm:constr type="ctrX" for="ch" forName="circle4" refType="ctrX" refFor="ch" refForName="circle1"/>
              <dgm:constr type="ctrY" for="ch" forName="circle4" refType="ctrY" refFor="ch" refForName="circle1"/>
              <dgm:constr type="w" for="ch" forName="text4" refType="w" fact="0.3"/>
              <dgm:constr type="h" for="ch" forName="text4" refType="h" fact="0.1324"/>
              <dgm:constr type="r" for="ch" forName="text4" refType="w"/>
              <dgm:constr type="ctrY" for="ch" forName="text4" refType="h" fact="0.547"/>
              <dgm:constr type="l" for="ch" forName="line4" refType="w" fact="0.625"/>
              <dgm:constr type="ctrY" for="ch" forName="line4" refType="ctrY" refFor="ch" refForName="text4"/>
              <dgm:constr type="w" for="ch" forName="line4" refType="w" fact="0.075"/>
              <dgm:constr type="h" for="ch" forName="line4"/>
              <dgm:constr type="l" for="ch" forName="d4" refType="w" fact="0.446"/>
              <dgm:constr type="b" for="ch" forName="d4" refType="h" fact="0.795"/>
              <dgm:constr type="w" for="ch" forName="d4" refType="w" fact="0.179"/>
              <dgm:constr type="h" for="ch" forName="d4" refType="h" fact="0.248"/>
              <dgm:constr type="w" for="ch" forName="circle5" refType="w" fact="0.6"/>
              <dgm:constr type="h" for="ch" forName="circle5" refType="w" refFor="ch" refForName="circle5"/>
              <dgm:constr type="ctrX" for="ch" forName="circle5" refType="ctrX" refFor="ch" refForName="circle1"/>
              <dgm:constr type="ctrY" for="ch" forName="circle5" refType="ctrY" refFor="ch" refForName="circle1"/>
              <dgm:constr type="w" for="ch" forName="text5" refType="w" fact="0.3"/>
              <dgm:constr type="h" for="ch" forName="text5" refType="h" fact="0.1324"/>
              <dgm:constr type="r" for="ch" forName="text5" refType="w"/>
              <dgm:constr type="ctrY" for="ch" forName="text5" refType="h" fact="0.68"/>
              <dgm:constr type="l" for="ch" forName="line5" refType="w" fact="0.625"/>
              <dgm:constr type="ctrY" for="ch" forName="line5" refType="ctrY" refFor="ch" refForName="text5"/>
              <dgm:constr type="w" for="ch" forName="line5" refType="w" fact="0.075"/>
              <dgm:constr type="h" for="ch" forName="line5"/>
              <dgm:constr type="l" for="ch" forName="d5" refType="w" fact="0.495"/>
              <dgm:constr type="b" for="ch" forName="d5" refType="h" fact="0.855"/>
              <dgm:constr type="w" for="ch" forName="d5" refType="w" fact="0.13"/>
              <dgm:constr type="h" for="ch" forName="d5" refType="h" fact="0.175"/>
            </dgm:constrLst>
          </dgm:if>
          <dgm:else name="Name9"/>
        </dgm:choose>
      </dgm:if>
      <dgm:else name="Name10">
        <dgm:choose name="Name11">
          <dgm:if name="Name12" axis="ch" ptType="node" func="cnt" op="equ" val="0">
            <dgm:constrLst/>
          </dgm:if>
          <dgm:if name="Name13" axis="ch" ptType="node" func="cnt" op="equ" val="1">
            <dgm:constrLst>
              <dgm:constr type="primFontSz" for="des" ptType="node" op="equ" val="65"/>
              <dgm:constr type="w" for="ch" forName="circle1" refType="w" fact="0.6"/>
              <dgm:constr type="h" for="ch" forName="circle1" refType="w" refFor="ch" refForName="circle1"/>
              <dgm:constr type="ctrX" for="ch" forName="circle1" refType="w" fact="0.7"/>
              <dgm:constr type="ctrY" for="ch" forName="circle1" refType="h" fact="0.625"/>
              <dgm:constr type="w" for="ch" forName="text1" refType="w" fact="0.3"/>
              <dgm:constr type="h" for="ch" forName="text1" refType="h" fact="0.3125"/>
              <dgm:constr type="l" for="ch" forName="text1"/>
              <dgm:constr type="t" for="ch" forName="text1"/>
              <dgm:constr type="l" for="ch" forName="line1" refType="r" refFor="ch" refForName="text1"/>
              <dgm:constr type="ctrY" for="ch" forName="line1" refType="ctrY" refFor="ch" refForName="text1"/>
              <dgm:constr type="r" for="ch" forName="line1" refType="w" fact="0.375"/>
              <dgm:constr type="h" for="ch" forName="line1"/>
              <dgm:constr type="r" for="ch" forName="d1" refType="w" fact="0.7"/>
              <dgm:constr type="b" for="ch" forName="d1" refType="h" fact="0.625"/>
              <dgm:constr type="w" for="ch" forName="d1" refType="w" fact="0.32475"/>
              <dgm:constr type="h" for="ch" forName="d1" refType="h" fact="0.469"/>
            </dgm:constrLst>
          </dgm:if>
          <dgm:if name="Name14" axis="ch" ptType="node" func="cnt" op="equ" val="2">
            <dgm:constrLst>
              <dgm:constr type="primFontSz" for="des" ptType="node" op="equ" val="65"/>
              <dgm:constr type="w" for="ch" forName="circle1" refType="w" fact="0.2"/>
              <dgm:constr type="h" for="ch" forName="circle1" refType="w" refFor="ch" refForName="circle1"/>
              <dgm:constr type="ctrX" for="ch" forName="circle1" refType="w" fact="0.7"/>
              <dgm:constr type="ctrY" for="ch" forName="circle1" refType="h" fact="0.625"/>
              <dgm:constr type="w" for="ch" forName="text1" refType="w" fact="0.3"/>
              <dgm:constr type="h" for="ch" forName="text1" refType="h" fact="0.3125"/>
              <dgm:constr type="l" for="ch" forName="text1"/>
              <dgm:constr type="t" for="ch" forName="text1"/>
              <dgm:constr type="l" for="ch" forName="line1" refType="r" refFor="ch" refForName="text1"/>
              <dgm:constr type="ctrY" for="ch" forName="line1" refType="ctrY" refFor="ch" refForName="text1"/>
              <dgm:constr type="r" for="ch" forName="line1" refType="w" fact="0.375"/>
              <dgm:constr type="h" for="ch" forName="line1"/>
              <dgm:constr type="r" for="ch" forName="d1" refType="w" fact="0.7"/>
              <dgm:constr type="b" for="ch" forName="d1" refType="h" fact="0.625"/>
              <dgm:constr type="w" for="ch" forName="d1" refType="w" fact="0.32475"/>
              <dgm:constr type="h" for="ch" forName="d1" refType="h" fact="0.469"/>
              <dgm:constr type="w" for="ch" forName="circle2" refType="w" fact="0.6"/>
              <dgm:constr type="h" for="ch" forName="circle2" refType="w" refFor="ch" refForName="circle2"/>
              <dgm:constr type="ctrX" for="ch" forName="circle2" refType="w" fact="0.7"/>
              <dgm:constr type="ctrY" for="ch" forName="circle2" refType="h" fact="0.625"/>
              <dgm:constr type="w" for="ch" forName="text2" refType="w" fact="0.3"/>
              <dgm:constr type="h" for="ch" forName="text2" refType="h" fact="0.3125"/>
              <dgm:constr type="l" for="ch" forName="text2"/>
              <dgm:constr type="t" for="ch" forName="text2" refType="b" refFor="ch" refForName="text1"/>
              <dgm:constr type="l" for="ch" forName="line2" refType="r" refFor="ch" refForName="text2"/>
              <dgm:constr type="ctrY" for="ch" forName="line2" refType="ctrY" refFor="ch" refForName="text2"/>
              <dgm:constr type="r" for="ch" forName="line2" refType="w" fact="0.375"/>
              <dgm:constr type="h" for="ch" forName="line2"/>
              <dgm:constr type="r" for="ch" forName="d2" refType="w" fact="0.55675"/>
              <dgm:constr type="b" for="ch" forName="d2" refType="h" fact="0.7975"/>
              <dgm:constr type="w" for="ch" forName="d2" refType="w" fact="0.1815"/>
              <dgm:constr type="h" for="ch" forName="d2" refType="h" fact="0.3283"/>
            </dgm:constrLst>
          </dgm:if>
          <dgm:if name="Name15" axis="ch" ptType="node" func="cnt" op="equ" val="3">
            <dgm:constrLst>
              <dgm:constr type="primFontSz" for="des" ptType="node" op="equ" val="65"/>
              <dgm:constr type="w" for="ch" forName="circle1" refType="w" fact="0.12"/>
              <dgm:constr type="h" for="ch" forName="circle1" refType="w" refFor="ch" refForName="circle1"/>
              <dgm:constr type="ctrX" for="ch" forName="circle1" refType="w" fact="0.7"/>
              <dgm:constr type="ctrY" for="ch" forName="circle1" refType="h" fact="0.625"/>
              <dgm:constr type="w" for="ch" forName="text1" refType="w" fact="0.3"/>
              <dgm:constr type="h" for="ch" forName="text1" refType="h" fact="0.21875"/>
              <dgm:constr type="l" for="ch" forName="text1"/>
              <dgm:constr type="t" for="ch" forName="text1"/>
              <dgm:constr type="l" for="ch" forName="line1" refType="r" refFor="ch" refForName="text1"/>
              <dgm:constr type="ctrY" for="ch" forName="line1" refType="ctrY" refFor="ch" refForName="text1"/>
              <dgm:constr type="r" for="ch" forName="line1" refType="w" fact="0.375"/>
              <dgm:constr type="h" for="ch" forName="line1"/>
              <dgm:constr type="r" for="ch" forName="d1" refType="w" fact="0.7"/>
              <dgm:constr type="b" for="ch" forName="d1" refType="h" fact="0.625"/>
              <dgm:constr type="w" for="ch" forName="d1" refType="w" fact="0.3247"/>
              <dgm:constr type="h" for="ch" forName="d1" refType="h" fact="0.5155"/>
              <dgm:constr type="w" for="ch" forName="circle2" refType="w" fact="0.36"/>
              <dgm:constr type="h" for="ch" forName="circle2" refType="w" refFor="ch" refForName="circle2"/>
              <dgm:constr type="ctrX" for="ch" forName="circle2" refType="w" fact="0.7"/>
              <dgm:constr type="ctrY" for="ch" forName="circle2" refType="h" fact="0.625"/>
              <dgm:constr type="w" for="ch" forName="text2" refType="w" fact="0.3"/>
              <dgm:constr type="h" for="ch" forName="text2" refType="h" fact="0.21875"/>
              <dgm:constr type="l" for="ch" forName="text2"/>
              <dgm:constr type="t" for="ch" forName="text2" refType="b" refFor="ch" refForName="text1"/>
              <dgm:constr type="l" for="ch" forName="line2" refType="r" refFor="ch" refForName="text2"/>
              <dgm:constr type="ctrY" for="ch" forName="line2" refType="ctrY" refFor="ch" refForName="text2"/>
              <dgm:constr type="r" for="ch" forName="line2" refType="w" fact="0.375"/>
              <dgm:constr type="h" for="ch" forName="line2"/>
              <dgm:constr type="r" for="ch" forName="d2" refType="w" fact="0.614"/>
              <dgm:constr type="b" for="ch" forName="d2" refType="h" fact="0.72969"/>
              <dgm:constr type="w" for="ch" forName="d2" refType="w" fact="0.2387"/>
              <dgm:constr type="h" for="ch" forName="d2" refType="h" fact="0.4017"/>
              <dgm:constr type="w" for="ch" forName="circle3" refType="w" fact="0.6"/>
              <dgm:constr type="h" for="ch" forName="circle3" refType="w" refFor="ch" refForName="circle3"/>
              <dgm:constr type="ctrX" for="ch" forName="circle3" refType="ctrX" refFor="ch" refForName="circle1"/>
              <dgm:constr type="ctrY" for="ch" forName="circle3" refType="ctrY" refFor="ch" refForName="circle1"/>
              <dgm:constr type="w" for="ch" forName="text3" refType="w" fact="0.3"/>
              <dgm:constr type="h" for="ch" forName="text3" refType="h" fact="0.21875"/>
              <dgm:constr type="l" for="ch" forName="text3"/>
              <dgm:constr type="t" for="ch" forName="text3" refType="b" refFor="ch" refForName="text2"/>
              <dgm:constr type="l" for="ch" forName="line3" refType="r" refFor="ch" refForName="text3"/>
              <dgm:constr type="ctrY" for="ch" forName="line3" refType="ctrY" refFor="ch" refForName="text3"/>
              <dgm:constr type="r" for="ch" forName="line3" refType="w" fact="0.375"/>
              <dgm:constr type="h" for="ch" forName="line3"/>
              <dgm:constr type="r" for="ch" forName="d3" refType="w" fact="0.52825"/>
              <dgm:constr type="b" for="ch" forName="d3" refType="h" fact="0.83375"/>
              <dgm:constr type="w" for="ch" forName="d3" refType="w" fact="0.1527"/>
              <dgm:constr type="h" for="ch" forName="d3" refType="h" fact="0.287"/>
            </dgm:constrLst>
          </dgm:if>
          <dgm:if name="Name16" axis="ch" ptType="node" func="cnt" op="equ" val="4">
            <dgm:constrLst>
              <dgm:constr type="primFontSz" for="des" ptType="node" op="equ" val="65"/>
              <dgm:constr type="w" for="ch" forName="circle1" refType="w" fact="0.0857"/>
              <dgm:constr type="h" for="ch" forName="circle1" refType="w" refFor="ch" refForName="circle1"/>
              <dgm:constr type="ctrX" for="ch" forName="circle1" refType="w" fact="0.7"/>
              <dgm:constr type="ctrY" for="ch" forName="circle1" refType="h" fact="0.625"/>
              <dgm:constr type="w" for="ch" forName="text1" refType="w" fact="0.3"/>
              <dgm:constr type="h" for="ch" forName="text1" refType="h" fact="0.17938"/>
              <dgm:constr type="l" for="ch" forName="text1"/>
              <dgm:constr type="t" for="ch" forName="text1"/>
              <dgm:constr type="l" for="ch" forName="line1" refType="r" refFor="ch" refForName="text1"/>
              <dgm:constr type="ctrY" for="ch" forName="line1" refType="ctrY" refFor="ch" refForName="text1"/>
              <dgm:constr type="r" for="ch" forName="line1" refType="w" fact="0.375"/>
              <dgm:constr type="h" for="ch" forName="line1"/>
              <dgm:constr type="r" for="ch" forName="d1" refType="w" fact="0.705"/>
              <dgm:constr type="b" for="ch" forName="d1" refType="h" fact="0.62"/>
              <dgm:constr type="w" for="ch" forName="d1" refType="w" fact="0.33"/>
              <dgm:constr type="h" for="ch" forName="d1" refType="h" fact="0.53"/>
              <dgm:constr type="w" for="ch" forName="circle2" refType="w" fact="0.2571"/>
              <dgm:constr type="h" for="ch" forName="circle2" refType="w" refFor="ch" refForName="circle2"/>
              <dgm:constr type="ctrX" for="ch" forName="circle2" refType="w" fact="0.7"/>
              <dgm:constr type="ctrY" for="ch" forName="circle2" refType="h" fact="0.625"/>
              <dgm:constr type="w" for="ch" forName="text2" refType="w" fact="0.3"/>
              <dgm:constr type="h" for="ch" forName="text2" refType="h" fact="0.17938"/>
              <dgm:constr type="l" for="ch" forName="text2"/>
              <dgm:constr type="t" for="ch" forName="text2" refType="b" refFor="ch" refForName="text1"/>
              <dgm:constr type="l" for="ch" forName="line2" refType="r" refFor="ch" refForName="text2"/>
              <dgm:constr type="ctrY" for="ch" forName="line2" refType="ctrY" refFor="ch" refForName="text2"/>
              <dgm:constr type="r" for="ch" forName="line2" refType="w" fact="0.375"/>
              <dgm:constr type="h" for="ch" forName="line2"/>
              <dgm:constr type="r" for="ch" forName="d2" refType="w" fact="0.63375"/>
              <dgm:constr type="b" for="ch" forName="d2" refType="h" fact="0.70438"/>
              <dgm:constr type="w" for="ch" forName="d2" refType="w" fact="0.2585"/>
              <dgm:constr type="h" for="ch" forName="d2" refType="h" fact="0.43525"/>
              <dgm:constr type="w" for="ch" forName="circle3" refType="w" fact="0.4285"/>
              <dgm:constr type="h" for="ch" forName="circle3" refType="w" refFor="ch" refForName="circle3"/>
              <dgm:constr type="ctrX" for="ch" forName="circle3" refType="ctrX" refFor="ch" refForName="circle1"/>
              <dgm:constr type="ctrY" for="ch" forName="circle3" refType="ctrY" refFor="ch" refForName="circle1"/>
              <dgm:constr type="w" for="ch" forName="text3" refType="w" fact="0.3"/>
              <dgm:constr type="h" for="ch" forName="text3" refType="h" fact="0.17938"/>
              <dgm:constr type="l" for="ch" forName="text3"/>
              <dgm:constr type="t" for="ch" forName="text3" refType="b" refFor="ch" refForName="text2"/>
              <dgm:constr type="l" for="ch" forName="line3" refType="r" refFor="ch" refForName="text3"/>
              <dgm:constr type="ctrY" for="ch" forName="line3" refType="ctrY" refFor="ch" refForName="text3"/>
              <dgm:constr type="r" for="ch" forName="line3" refType="w" fact="0.375"/>
              <dgm:constr type="h" for="ch" forName="line3"/>
              <dgm:constr type="r" for="ch" forName="d3" refType="w" fact="0.5745"/>
              <dgm:constr type="b" for="ch" forName="d3" refType="h" fact="0.78031"/>
              <dgm:constr type="w" for="ch" forName="d3" refType="w" fact="0.1995"/>
              <dgm:constr type="h" for="ch" forName="d3" refType="h" fact="0.332"/>
              <dgm:constr type="w" for="ch" forName="circle4" refType="w" fact="0.6"/>
              <dgm:constr type="h" for="ch" forName="circle4" refType="w" refFor="ch" refForName="circle4"/>
              <dgm:constr type="ctrX" for="ch" forName="circle4" refType="ctrX" refFor="ch" refForName="circle1"/>
              <dgm:constr type="ctrY" for="ch" forName="circle4" refType="ctrY" refFor="ch" refForName="circle1"/>
              <dgm:constr type="w" for="ch" forName="text4" refType="w" fact="0.3"/>
              <dgm:constr type="h" for="ch" forName="text4" refType="h" fact="0.17938"/>
              <dgm:constr type="l" for="ch" forName="text4"/>
              <dgm:constr type="t" for="ch" forName="text4" refType="b" refFor="ch" refForName="text3"/>
              <dgm:constr type="l" for="ch" forName="line4" refType="r" refFor="ch" refForName="text4"/>
              <dgm:constr type="ctrY" for="ch" forName="line4" refType="ctrY" refFor="ch" refForName="text4"/>
              <dgm:constr type="r" for="ch" forName="line4" refType="w" fact="0.375"/>
              <dgm:constr type="h" for="ch" forName="line4"/>
              <dgm:constr type="r" for="ch" forName="d4" refType="w" fact="0.51475"/>
              <dgm:constr type="b" for="ch" forName="d4" refType="h" fact="0.85594"/>
              <dgm:constr type="w" for="ch" forName="d4" refType="w" fact="0.1394"/>
              <dgm:constr type="h" for="ch" forName="d4" refType="h" fact="0.2282"/>
            </dgm:constrLst>
          </dgm:if>
          <dgm:if name="Name17" axis="ch" ptType="node" func="cnt" op="gte" val="5">
            <dgm:constrLst>
              <dgm:constr type="primFontSz" for="des" ptType="node" op="equ" val="65"/>
              <dgm:constr type="w" for="ch" forName="circle1" refType="w" fact="0.0667"/>
              <dgm:constr type="h" for="ch" forName="circle1" refType="w" refFor="ch" refForName="circle1"/>
              <dgm:constr type="ctrX" for="ch" forName="circle1" refType="w" fact="0.7"/>
              <dgm:constr type="ctrY" for="ch" forName="circle1" refType="h" fact="0.625"/>
              <dgm:constr type="w" for="ch" forName="text1" refType="w" fact="0.3"/>
              <dgm:constr type="h" for="ch" forName="text1" refType="h" fact="0.1324"/>
              <dgm:constr type="l" for="ch" forName="text1"/>
              <dgm:constr type="ctrY" for="ch" forName="text1" refType="h" fact="0.13"/>
              <dgm:constr type="l" for="ch" forName="line1" refType="r" refFor="ch" refForName="text1"/>
              <dgm:constr type="ctrY" for="ch" forName="line1" refType="ctrY" refFor="ch" refForName="text1"/>
              <dgm:constr type="r" for="ch" forName="line1" refType="w" fact="0.375"/>
              <dgm:constr type="h" for="ch" forName="line1"/>
              <dgm:constr type="r" for="ch" forName="d1" refType="w" fact="0.7"/>
              <dgm:constr type="b" for="ch" forName="d1" refType="h" fact="0.625"/>
              <dgm:constr type="w" for="ch" forName="d1" refType="w" fact="0.3245"/>
              <dgm:constr type="h" for="ch" forName="d1" refType="h" fact="0.495"/>
              <dgm:constr type="w" for="ch" forName="circle2" refType="w" fact="0.2"/>
              <dgm:constr type="h" for="ch" forName="circle2" refType="w" refFor="ch" refForName="circle2"/>
              <dgm:constr type="ctrX" for="ch" forName="circle2" refType="w" fact="0.7"/>
              <dgm:constr type="ctrY" for="ch" forName="circle2" refType="h" fact="0.625"/>
              <dgm:constr type="w" for="ch" forName="text2" refType="w" fact="0.3"/>
              <dgm:constr type="h" for="ch" forName="text2" refType="h" fact="0.1324"/>
              <dgm:constr type="l" for="ch" forName="text2"/>
              <dgm:constr type="ctrY" for="ch" forName="text2" refType="h" fact="0.27"/>
              <dgm:constr type="l" for="ch" forName="line2" refType="r" refFor="ch" refForName="text2"/>
              <dgm:constr type="ctrY" for="ch" forName="line2" refType="ctrY" refFor="ch" refForName="text2"/>
              <dgm:constr type="r" for="ch" forName="line2" refType="w" fact="0.375"/>
              <dgm:constr type="h" for="ch" forName="line2"/>
              <dgm:constr type="r" for="ch" forName="d2" refType="w" fact="0.6502"/>
              <dgm:constr type="b" for="ch" forName="d2" refType="h" fact="0.682"/>
              <dgm:constr type="w" for="ch" forName="d2" refType="w" fact="0.275"/>
              <dgm:constr type="h" for="ch" forName="d2" refType="h" fact="0.41215"/>
              <dgm:constr type="w" for="ch" forName="circle3" refType="w" fact="0.3334"/>
              <dgm:constr type="h" for="ch" forName="circle3" refType="w" refFor="ch" refForName="circle3"/>
              <dgm:constr type="ctrX" for="ch" forName="circle3" refType="ctrX" refFor="ch" refForName="circle1"/>
              <dgm:constr type="ctrY" for="ch" forName="circle3" refType="ctrY" refFor="ch" refForName="circle1"/>
              <dgm:constr type="w" for="ch" forName="text3" refType="w" fact="0.3"/>
              <dgm:constr type="h" for="ch" forName="text3" refType="h" fact="0.1324"/>
              <dgm:constr type="l" for="ch" forName="text3"/>
              <dgm:constr type="ctrY" for="ch" forName="text3" refType="h" fact="0.41"/>
              <dgm:constr type="l" for="ch" forName="line3" refType="r" refFor="ch" refForName="text3"/>
              <dgm:constr type="ctrY" for="ch" forName="line3" refType="ctrY" refFor="ch" refForName="text3"/>
              <dgm:constr type="r" for="ch" forName="line3" refType="w" fact="0.375"/>
              <dgm:constr type="h" for="ch" forName="line3"/>
              <dgm:constr type="r" for="ch" forName="d3" refType="w" fact="0.606"/>
              <dgm:constr type="b" for="ch" forName="d3" refType="h" fact="0.735"/>
              <dgm:constr type="w" for="ch" forName="d3" refType="w" fact="0.231"/>
              <dgm:constr type="h" for="ch" forName="d3" refType="h" fact="0.325"/>
              <dgm:constr type="w" for="ch" forName="circle4" refType="w" fact="0.4667"/>
              <dgm:constr type="h" for="ch" forName="circle4" refType="w" refFor="ch" refForName="circle4"/>
              <dgm:constr type="ctrX" for="ch" forName="circle4" refType="ctrX" refFor="ch" refForName="circle1"/>
              <dgm:constr type="ctrY" for="ch" forName="circle4" refType="ctrY" refFor="ch" refForName="circle1"/>
              <dgm:constr type="w" for="ch" forName="text4" refType="w" fact="0.3"/>
              <dgm:constr type="h" for="ch" forName="text4" refType="h" fact="0.1324"/>
              <dgm:constr type="l" for="ch" forName="text4"/>
              <dgm:constr type="ctrY" for="ch" forName="text4" refType="h" fact="0.547"/>
              <dgm:constr type="l" for="ch" forName="line4" refType="r" refFor="ch" refForName="text4"/>
              <dgm:constr type="ctrY" for="ch" forName="line4" refType="ctrY" refFor="ch" refForName="text4"/>
              <dgm:constr type="r" for="ch" forName="line4" refType="w" fact="0.375"/>
              <dgm:constr type="h" for="ch" forName="line4"/>
              <dgm:constr type="r" for="ch" forName="d4" refType="w" fact="0.554"/>
              <dgm:constr type="b" for="ch" forName="d4" refType="h" fact="0.795"/>
              <dgm:constr type="w" for="ch" forName="d4" refType="w" fact="0.179"/>
              <dgm:constr type="h" for="ch" forName="d4" refType="h" fact="0.248"/>
              <dgm:constr type="w" for="ch" forName="circle5" refType="w" fact="0.6"/>
              <dgm:constr type="h" for="ch" forName="circle5" refType="w" refFor="ch" refForName="circle5"/>
              <dgm:constr type="ctrX" for="ch" forName="circle5" refType="ctrX" refFor="ch" refForName="circle1"/>
              <dgm:constr type="ctrY" for="ch" forName="circle5" refType="ctrY" refFor="ch" refForName="circle1"/>
              <dgm:constr type="w" for="ch" forName="text5" refType="w" fact="0.3"/>
              <dgm:constr type="h" for="ch" forName="text5" refType="h" fact="0.1324"/>
              <dgm:constr type="l" for="ch" forName="text5"/>
              <dgm:constr type="ctrY" for="ch" forName="text5" refType="h" fact="0.68"/>
              <dgm:constr type="l" for="ch" forName="line5" refType="r" refFor="ch" refForName="text5"/>
              <dgm:constr type="ctrY" for="ch" forName="line5" refType="ctrY" refFor="ch" refForName="text5"/>
              <dgm:constr type="r" for="ch" forName="line5" refType="w" fact="0.375"/>
              <dgm:constr type="h" for="ch" forName="line5"/>
              <dgm:constr type="r" for="ch" forName="d5" refType="w" fact="0.505"/>
              <dgm:constr type="b" for="ch" forName="d5" refType="h" fact="0.855"/>
              <dgm:constr type="w" for="ch" forName="d5" refType="w" fact="0.13"/>
              <dgm:constr type="h" for="ch" forName="d5" refType="h" fact="0.175"/>
            </dgm:constrLst>
          </dgm:if>
          <dgm:else name="Name18"/>
        </dgm:choose>
      </dgm:else>
    </dgm:choose>
    <dgm:ruleLst/>
    <dgm:forEach name="Name19" axis="ch" ptType="node" cnt="1">
      <dgm:layoutNode name="circle1" styleLbl="lnNode1">
        <dgm:alg type="sp"/>
        <dgm:shape xmlns:r="http://schemas.openxmlformats.org/officeDocument/2006/relationships" type="ellipse" r:blip="">
          <dgm:adjLst/>
        </dgm:shape>
        <dgm:presOf/>
        <dgm:constrLst/>
        <dgm:ruleLst/>
      </dgm:layoutNode>
      <dgm:layoutNode name="text1" styleLbl="revTx">
        <dgm:varLst>
          <dgm:bulletEnabled val="1"/>
        </dgm:varLst>
        <dgm:choose name="Name20">
          <dgm:if name="Name21" func="var" arg="dir" op="equ" val="norm">
            <dgm:choose name="Name22">
              <dgm:if name="Name23" axis="root des" ptType="all node" func="maxDepth" op="gt" val="1">
                <dgm:alg type="tx">
                  <dgm:param type="parTxLTRAlign" val="l"/>
                  <dgm:param type="parTxRTLAlign" val="r"/>
                </dgm:alg>
              </dgm:if>
              <dgm:else name="Name24">
                <dgm:alg type="tx">
                  <dgm:param type="parTxLTRAlign" val="l"/>
                  <dgm:param type="parTxRTLAlign" val="l"/>
                </dgm:alg>
              </dgm:else>
            </dgm:choose>
          </dgm:if>
          <dgm:else name="Name25">
            <dgm:choose name="Name26">
              <dgm:if name="Name27" axis="root des" ptType="all node" func="maxDepth" op="gt" val="1">
                <dgm:alg type="tx">
                  <dgm:param type="parTxLTRAlign" val="l"/>
                  <dgm:param type="parTxRTLAlign" val="r"/>
                </dgm:alg>
              </dgm:if>
              <dgm:else name="Name28">
                <dgm:alg type="tx">
                  <dgm:param type="parTxLTRAlign" val="r"/>
                  <dgm:param type="parTxRTLAlign" val="r"/>
                </dgm:alg>
              </dgm:else>
            </dgm:choose>
          </dgm:else>
        </dgm:choose>
        <dgm:shape xmlns:r="http://schemas.openxmlformats.org/officeDocument/2006/relationships" type="rect" r:blip="">
          <dgm:adjLst/>
        </dgm:shape>
        <dgm:presOf axis="desOrSelf" ptType="node"/>
        <dgm:choose name="Name29">
          <dgm:if name="Name30" func="var" arg="dir" op="equ" val="norm">
            <dgm:constrLst>
              <dgm:constr type="tMarg" refType="primFontSz" fact="0.1"/>
              <dgm:constr type="bMarg" refType="primFontSz" fact="0.1"/>
              <dgm:constr type="rMarg" refType="primFontSz" fact="0.1"/>
            </dgm:constrLst>
          </dgm:if>
          <dgm:else name="Name31">
            <dgm:constrLst>
              <dgm:constr type="tMarg" refType="primFontSz" fact="0.1"/>
              <dgm:constr type="bMarg" refType="primFontSz" fact="0.1"/>
              <dgm:constr type="lMarg" refType="primFontSz" fact="0.1"/>
            </dgm:constrLst>
          </dgm:else>
        </dgm:choose>
        <dgm:ruleLst>
          <dgm:rule type="primFontSz" val="5" fact="NaN" max="NaN"/>
        </dgm:ruleLst>
      </dgm:layoutNode>
      <dgm:layoutNode name="line1" styleLbl="callout">
        <dgm:alg type="sp"/>
        <dgm:shape xmlns:r="http://schemas.openxmlformats.org/officeDocument/2006/relationships" type="line" r:blip="">
          <dgm:adjLst/>
        </dgm:shape>
        <dgm:presOf/>
        <dgm:constrLst/>
        <dgm:ruleLst/>
      </dgm:layoutNode>
      <dgm:layoutNode name="d1" styleLbl="callout">
        <dgm:alg type="sp"/>
        <dgm:choose name="Name32">
          <dgm:if name="Name33" func="var" arg="dir" op="equ" val="norm">
            <dgm:shape xmlns:r="http://schemas.openxmlformats.org/officeDocument/2006/relationships" rot="90" type="line" r:blip="">
              <dgm:adjLst/>
            </dgm:shape>
          </dgm:if>
          <dgm:else name="Name34">
            <dgm:shape xmlns:r="http://schemas.openxmlformats.org/officeDocument/2006/relationships" rot="180" type="line" r:blip="">
              <dgm:adjLst/>
            </dgm:shape>
          </dgm:else>
        </dgm:choose>
        <dgm:presOf/>
        <dgm:constrLst/>
        <dgm:ruleLst/>
      </dgm:layoutNode>
    </dgm:forEach>
    <dgm:forEach name="Name35" axis="ch" ptType="node" st="2" cnt="1">
      <dgm:layoutNode name="circle2" styleLbl="lnNode1">
        <dgm:alg type="sp"/>
        <dgm:shape xmlns:r="http://schemas.openxmlformats.org/officeDocument/2006/relationships" type="ellipse" r:blip="" zOrderOff="-5">
          <dgm:adjLst/>
        </dgm:shape>
        <dgm:presOf/>
        <dgm:constrLst/>
        <dgm:ruleLst/>
      </dgm:layoutNode>
      <dgm:layoutNode name="text2" styleLbl="revTx">
        <dgm:varLst>
          <dgm:bulletEnabled val="1"/>
        </dgm:varLst>
        <dgm:choose name="Name36">
          <dgm:if name="Name37" func="var" arg="dir" op="equ" val="norm">
            <dgm:choose name="Name38">
              <dgm:if name="Name39" axis="root des" ptType="all node" func="maxDepth" op="gt" val="1">
                <dgm:alg type="tx">
                  <dgm:param type="parTxLTRAlign" val="l"/>
                  <dgm:param type="parTxRTLAlign" val="r"/>
                </dgm:alg>
              </dgm:if>
              <dgm:else name="Name40">
                <dgm:alg type="tx">
                  <dgm:param type="parTxLTRAlign" val="l"/>
                  <dgm:param type="parTxRTLAlign" val="l"/>
                </dgm:alg>
              </dgm:else>
            </dgm:choose>
          </dgm:if>
          <dgm:else name="Name41">
            <dgm:choose name="Name42">
              <dgm:if name="Name43" axis="root des" ptType="all node" func="maxDepth" op="gt" val="1">
                <dgm:alg type="tx">
                  <dgm:param type="parTxLTRAlign" val="l"/>
                  <dgm:param type="parTxRTLAlign" val="r"/>
                </dgm:alg>
              </dgm:if>
              <dgm:else name="Name44">
                <dgm:alg type="tx">
                  <dgm:param type="parTxLTRAlign" val="r"/>
                  <dgm:param type="parTxRTLAlign" val="r"/>
                </dgm:alg>
              </dgm:else>
            </dgm:choose>
          </dgm:else>
        </dgm:choose>
        <dgm:shape xmlns:r="http://schemas.openxmlformats.org/officeDocument/2006/relationships" type="rect" r:blip="">
          <dgm:adjLst/>
        </dgm:shape>
        <dgm:presOf axis="desOrSelf" ptType="node"/>
        <dgm:choose name="Name45">
          <dgm:if name="Name46" func="var" arg="dir" op="equ" val="norm">
            <dgm:constrLst>
              <dgm:constr type="tMarg" refType="primFontSz" fact="0.1"/>
              <dgm:constr type="bMarg" refType="primFontSz" fact="0.1"/>
              <dgm:constr type="rMarg" refType="primFontSz" fact="0.1"/>
            </dgm:constrLst>
          </dgm:if>
          <dgm:else name="Name47">
            <dgm:constrLst>
              <dgm:constr type="tMarg" refType="primFontSz" fact="0.1"/>
              <dgm:constr type="bMarg" refType="primFontSz" fact="0.1"/>
              <dgm:constr type="lMarg" refType="primFontSz" fact="0.1"/>
            </dgm:constrLst>
          </dgm:else>
        </dgm:choose>
        <dgm:ruleLst>
          <dgm:rule type="primFontSz" val="5" fact="NaN" max="NaN"/>
        </dgm:ruleLst>
      </dgm:layoutNode>
      <dgm:layoutNode name="line2" styleLbl="callout">
        <dgm:alg type="sp"/>
        <dgm:shape xmlns:r="http://schemas.openxmlformats.org/officeDocument/2006/relationships" type="line" r:blip="">
          <dgm:adjLst/>
        </dgm:shape>
        <dgm:presOf/>
        <dgm:constrLst/>
        <dgm:ruleLst/>
      </dgm:layoutNode>
      <dgm:layoutNode name="d2" styleLbl="callout">
        <dgm:alg type="sp"/>
        <dgm:choose name="Name48">
          <dgm:if name="Name49" func="var" arg="dir" op="equ" val="norm">
            <dgm:shape xmlns:r="http://schemas.openxmlformats.org/officeDocument/2006/relationships" rot="90" type="line" r:blip="">
              <dgm:adjLst/>
            </dgm:shape>
          </dgm:if>
          <dgm:else name="Name50">
            <dgm:shape xmlns:r="http://schemas.openxmlformats.org/officeDocument/2006/relationships" rot="180" type="line" r:blip="">
              <dgm:adjLst/>
            </dgm:shape>
          </dgm:else>
        </dgm:choose>
        <dgm:presOf/>
        <dgm:constrLst/>
        <dgm:ruleLst/>
      </dgm:layoutNode>
    </dgm:forEach>
    <dgm:forEach name="Name51" axis="ch" ptType="node" st="3" cnt="1">
      <dgm:layoutNode name="circle3" styleLbl="lnNode1">
        <dgm:alg type="sp"/>
        <dgm:shape xmlns:r="http://schemas.openxmlformats.org/officeDocument/2006/relationships" type="ellipse" r:blip="" zOrderOff="-10">
          <dgm:adjLst/>
        </dgm:shape>
        <dgm:presOf/>
        <dgm:constrLst/>
        <dgm:ruleLst/>
      </dgm:layoutNode>
      <dgm:layoutNode name="text3" styleLbl="revTx">
        <dgm:varLst>
          <dgm:bulletEnabled val="1"/>
        </dgm:varLst>
        <dgm:choose name="Name52">
          <dgm:if name="Name53" func="var" arg="dir" op="equ" val="norm">
            <dgm:choose name="Name54">
              <dgm:if name="Name55" axis="root des" ptType="all node" func="maxDepth" op="gt" val="1">
                <dgm:alg type="tx">
                  <dgm:param type="parTxLTRAlign" val="l"/>
                  <dgm:param type="parTxRTLAlign" val="r"/>
                </dgm:alg>
              </dgm:if>
              <dgm:else name="Name56">
                <dgm:alg type="tx">
                  <dgm:param type="parTxLTRAlign" val="l"/>
                  <dgm:param type="parTxRTLAlign" val="l"/>
                </dgm:alg>
              </dgm:else>
            </dgm:choose>
          </dgm:if>
          <dgm:else name="Name57">
            <dgm:choose name="Name58">
              <dgm:if name="Name59" axis="root des" ptType="all node" func="maxDepth" op="gt" val="1">
                <dgm:alg type="tx">
                  <dgm:param type="parTxLTRAlign" val="l"/>
                  <dgm:param type="parTxRTLAlign" val="r"/>
                </dgm:alg>
              </dgm:if>
              <dgm:else name="Name60">
                <dgm:alg type="tx">
                  <dgm:param type="parTxLTRAlign" val="r"/>
                  <dgm:param type="parTxRTLAlign" val="r"/>
                </dgm:alg>
              </dgm:else>
            </dgm:choose>
          </dgm:else>
        </dgm:choose>
        <dgm:shape xmlns:r="http://schemas.openxmlformats.org/officeDocument/2006/relationships" type="rect" r:blip="">
          <dgm:adjLst/>
        </dgm:shape>
        <dgm:presOf axis="desOrSelf" ptType="node"/>
        <dgm:choose name="Name61">
          <dgm:if name="Name62" func="var" arg="dir" op="equ" val="norm">
            <dgm:constrLst>
              <dgm:constr type="tMarg" refType="primFontSz" fact="0.1"/>
              <dgm:constr type="bMarg" refType="primFontSz" fact="0.1"/>
              <dgm:constr type="rMarg" refType="primFontSz" fact="0.1"/>
            </dgm:constrLst>
          </dgm:if>
          <dgm:else name="Name63">
            <dgm:constrLst>
              <dgm:constr type="tMarg" refType="primFontSz" fact="0.1"/>
              <dgm:constr type="bMarg" refType="primFontSz" fact="0.1"/>
              <dgm:constr type="lMarg" refType="primFontSz" fact="0.1"/>
            </dgm:constrLst>
          </dgm:else>
        </dgm:choose>
        <dgm:ruleLst>
          <dgm:rule type="primFontSz" val="5" fact="NaN" max="NaN"/>
        </dgm:ruleLst>
      </dgm:layoutNode>
      <dgm:layoutNode name="line3" styleLbl="callout">
        <dgm:alg type="sp"/>
        <dgm:shape xmlns:r="http://schemas.openxmlformats.org/officeDocument/2006/relationships" type="line" r:blip="">
          <dgm:adjLst/>
        </dgm:shape>
        <dgm:presOf/>
        <dgm:constrLst/>
        <dgm:ruleLst/>
      </dgm:layoutNode>
      <dgm:layoutNode name="d3" styleLbl="callout">
        <dgm:alg type="sp"/>
        <dgm:choose name="Name64">
          <dgm:if name="Name65" func="var" arg="dir" op="equ" val="norm">
            <dgm:shape xmlns:r="http://schemas.openxmlformats.org/officeDocument/2006/relationships" rot="90" type="line" r:blip="">
              <dgm:adjLst/>
            </dgm:shape>
          </dgm:if>
          <dgm:else name="Name66">
            <dgm:shape xmlns:r="http://schemas.openxmlformats.org/officeDocument/2006/relationships" rot="180" type="line" r:blip="">
              <dgm:adjLst/>
            </dgm:shape>
          </dgm:else>
        </dgm:choose>
        <dgm:presOf/>
        <dgm:constrLst/>
        <dgm:ruleLst/>
      </dgm:layoutNode>
    </dgm:forEach>
    <dgm:forEach name="Name67" axis="ch" ptType="node" st="4" cnt="1">
      <dgm:layoutNode name="circle4" styleLbl="lnNode1">
        <dgm:alg type="sp"/>
        <dgm:shape xmlns:r="http://schemas.openxmlformats.org/officeDocument/2006/relationships" type="ellipse" r:blip="" zOrderOff="-15">
          <dgm:adjLst/>
        </dgm:shape>
        <dgm:presOf/>
        <dgm:constrLst/>
        <dgm:ruleLst/>
      </dgm:layoutNode>
      <dgm:layoutNode name="text4" styleLbl="revTx">
        <dgm:varLst>
          <dgm:bulletEnabled val="1"/>
        </dgm:varLst>
        <dgm:choose name="Name68">
          <dgm:if name="Name69" func="var" arg="dir" op="equ" val="norm">
            <dgm:choose name="Name70">
              <dgm:if name="Name71" axis="root des" ptType="all node" func="maxDepth" op="gt" val="1">
                <dgm:alg type="tx">
                  <dgm:param type="parTxLTRAlign" val="l"/>
                  <dgm:param type="parTxRTLAlign" val="r"/>
                </dgm:alg>
              </dgm:if>
              <dgm:else name="Name72">
                <dgm:alg type="tx">
                  <dgm:param type="parTxLTRAlign" val="l"/>
                  <dgm:param type="parTxRTLAlign" val="l"/>
                </dgm:alg>
              </dgm:else>
            </dgm:choose>
          </dgm:if>
          <dgm:else name="Name73">
            <dgm:choose name="Name74">
              <dgm:if name="Name75" axis="root des" ptType="all node" func="maxDepth" op="gt" val="1">
                <dgm:alg type="tx">
                  <dgm:param type="parTxLTRAlign" val="l"/>
                  <dgm:param type="parTxRTLAlign" val="r"/>
                </dgm:alg>
              </dgm:if>
              <dgm:else name="Name76">
                <dgm:alg type="tx">
                  <dgm:param type="parTxLTRAlign" val="r"/>
                  <dgm:param type="parTxRTLAlign" val="r"/>
                </dgm:alg>
              </dgm:else>
            </dgm:choose>
          </dgm:else>
        </dgm:choose>
        <dgm:shape xmlns:r="http://schemas.openxmlformats.org/officeDocument/2006/relationships" type="rect" r:blip="">
          <dgm:adjLst/>
        </dgm:shape>
        <dgm:presOf axis="desOrSelf" ptType="node"/>
        <dgm:choose name="Name77">
          <dgm:if name="Name78" func="var" arg="dir" op="equ" val="norm">
            <dgm:constrLst>
              <dgm:constr type="tMarg" refType="primFontSz" fact="0.1"/>
              <dgm:constr type="bMarg" refType="primFontSz" fact="0.1"/>
              <dgm:constr type="rMarg" refType="primFontSz" fact="0.1"/>
            </dgm:constrLst>
          </dgm:if>
          <dgm:else name="Name79">
            <dgm:constrLst>
              <dgm:constr type="tMarg" refType="primFontSz" fact="0.1"/>
              <dgm:constr type="bMarg" refType="primFontSz" fact="0.1"/>
              <dgm:constr type="lMarg" refType="primFontSz" fact="0.1"/>
            </dgm:constrLst>
          </dgm:else>
        </dgm:choose>
        <dgm:ruleLst>
          <dgm:rule type="primFontSz" val="5" fact="NaN" max="NaN"/>
        </dgm:ruleLst>
      </dgm:layoutNode>
      <dgm:layoutNode name="line4" styleLbl="callout">
        <dgm:alg type="sp"/>
        <dgm:shape xmlns:r="http://schemas.openxmlformats.org/officeDocument/2006/relationships" type="line" r:blip="">
          <dgm:adjLst/>
        </dgm:shape>
        <dgm:presOf/>
        <dgm:constrLst/>
        <dgm:ruleLst/>
      </dgm:layoutNode>
      <dgm:layoutNode name="d4" styleLbl="callout">
        <dgm:alg type="sp"/>
        <dgm:choose name="Name80">
          <dgm:if name="Name81" func="var" arg="dir" op="equ" val="norm">
            <dgm:shape xmlns:r="http://schemas.openxmlformats.org/officeDocument/2006/relationships" rot="90" type="line" r:blip="">
              <dgm:adjLst/>
            </dgm:shape>
          </dgm:if>
          <dgm:else name="Name82">
            <dgm:shape xmlns:r="http://schemas.openxmlformats.org/officeDocument/2006/relationships" rot="180" type="line" r:blip="">
              <dgm:adjLst/>
            </dgm:shape>
          </dgm:else>
        </dgm:choose>
        <dgm:presOf/>
        <dgm:constrLst/>
        <dgm:ruleLst/>
      </dgm:layoutNode>
    </dgm:forEach>
    <dgm:forEach name="Name83" axis="ch" ptType="node" st="5" cnt="1">
      <dgm:layoutNode name="circle5" styleLbl="lnNode1">
        <dgm:alg type="sp"/>
        <dgm:shape xmlns:r="http://schemas.openxmlformats.org/officeDocument/2006/relationships" type="ellipse" r:blip="" zOrderOff="-20">
          <dgm:adjLst/>
        </dgm:shape>
        <dgm:presOf/>
        <dgm:constrLst/>
        <dgm:ruleLst/>
      </dgm:layoutNode>
      <dgm:layoutNode name="text5" styleLbl="revTx">
        <dgm:varLst>
          <dgm:bulletEnabled val="1"/>
        </dgm:varLst>
        <dgm:choose name="Name84">
          <dgm:if name="Name85" func="var" arg="dir" op="equ" val="norm">
            <dgm:choose name="Name86">
              <dgm:if name="Name87" axis="root des" ptType="all node" func="maxDepth" op="gt" val="1">
                <dgm:alg type="tx">
                  <dgm:param type="parTxLTRAlign" val="l"/>
                  <dgm:param type="parTxRTLAlign" val="r"/>
                </dgm:alg>
              </dgm:if>
              <dgm:else name="Name88">
                <dgm:alg type="tx">
                  <dgm:param type="parTxLTRAlign" val="l"/>
                  <dgm:param type="parTxRTLAlign" val="l"/>
                </dgm:alg>
              </dgm:else>
            </dgm:choose>
          </dgm:if>
          <dgm:else name="Name89">
            <dgm:choose name="Name90">
              <dgm:if name="Name91" axis="root des" ptType="all node" func="maxDepth" op="gt" val="1">
                <dgm:alg type="tx">
                  <dgm:param type="parTxLTRAlign" val="l"/>
                  <dgm:param type="parTxRTLAlign" val="r"/>
                </dgm:alg>
              </dgm:if>
              <dgm:else name="Name92">
                <dgm:alg type="tx">
                  <dgm:param type="parTxLTRAlign" val="r"/>
                  <dgm:param type="parTxRTLAlign" val="r"/>
                </dgm:alg>
              </dgm:else>
            </dgm:choose>
          </dgm:else>
        </dgm:choose>
        <dgm:shape xmlns:r="http://schemas.openxmlformats.org/officeDocument/2006/relationships" type="rect" r:blip="">
          <dgm:adjLst/>
        </dgm:shape>
        <dgm:presOf axis="desOrSelf" ptType="node"/>
        <dgm:choose name="Name93">
          <dgm:if name="Name94" func="var" arg="dir" op="equ" val="norm">
            <dgm:constrLst>
              <dgm:constr type="tMarg" refType="primFontSz" fact="0.1"/>
              <dgm:constr type="bMarg" refType="primFontSz" fact="0.1"/>
              <dgm:constr type="rMarg" refType="primFontSz" fact="0.1"/>
            </dgm:constrLst>
          </dgm:if>
          <dgm:else name="Name95">
            <dgm:constrLst>
              <dgm:constr type="tMarg" refType="primFontSz" fact="0.1"/>
              <dgm:constr type="bMarg" refType="primFontSz" fact="0.1"/>
              <dgm:constr type="lMarg" refType="primFontSz" fact="0.1"/>
            </dgm:constrLst>
          </dgm:else>
        </dgm:choose>
        <dgm:ruleLst>
          <dgm:rule type="primFontSz" val="5" fact="NaN" max="NaN"/>
        </dgm:ruleLst>
      </dgm:layoutNode>
      <dgm:layoutNode name="line5" styleLbl="callout">
        <dgm:alg type="sp"/>
        <dgm:shape xmlns:r="http://schemas.openxmlformats.org/officeDocument/2006/relationships" type="line" r:blip="">
          <dgm:adjLst/>
        </dgm:shape>
        <dgm:presOf/>
        <dgm:constrLst/>
        <dgm:ruleLst/>
      </dgm:layoutNode>
      <dgm:layoutNode name="d5" styleLbl="callout">
        <dgm:alg type="sp"/>
        <dgm:choose name="Name96">
          <dgm:if name="Name97" func="var" arg="dir" op="equ" val="norm">
            <dgm:shape xmlns:r="http://schemas.openxmlformats.org/officeDocument/2006/relationships" rot="90" type="line" r:blip="">
              <dgm:adjLst/>
            </dgm:shape>
          </dgm:if>
          <dgm:else name="Name98">
            <dgm:shape xmlns:r="http://schemas.openxmlformats.org/officeDocument/2006/relationships" rot="180" type="line" r:blip="">
              <dgm:adjLst/>
            </dgm:shape>
          </dgm:else>
        </dgm:choose>
        <dgm:presOf/>
        <dgm:constrLst/>
        <dgm:ruleLst/>
      </dgm:layoutNode>
    </dgm:forEach>
  </dgm:layoutNode>
</dgm:layoutDef>
</file>

<file path=ppt/diagrams/layout2.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layout3.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5.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C975FF74-866B-46C4-B3B8-D4885C3F84B7}" type="datetimeFigureOut">
              <a:rPr lang="en-GB" smtClean="0"/>
              <a:t>08/01/2020</a:t>
            </a:fld>
            <a:endParaRPr lang="en-GB"/>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E5B8852-E840-4350-9C22-9E58215161FA}" type="slidenum">
              <a:rPr lang="en-GB" smtClean="0"/>
              <a:t>‹#›</a:t>
            </a:fld>
            <a:endParaRPr lang="en-GB"/>
          </a:p>
        </p:txBody>
      </p:sp>
    </p:spTree>
    <p:extLst>
      <p:ext uri="{BB962C8B-B14F-4D97-AF65-F5344CB8AC3E}">
        <p14:creationId xmlns:p14="http://schemas.microsoft.com/office/powerpoint/2010/main" val="316665998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dirty="0"/>
              <a:t>Note the emphasis on action</a:t>
            </a:r>
            <a:r>
              <a:rPr lang="en-GB" sz="1200" baseline="0" dirty="0"/>
              <a:t> in primary care for early referral and direct to test 2ww tests from primary care.</a:t>
            </a:r>
          </a:p>
          <a:p>
            <a:r>
              <a:rPr lang="en-GB" sz="1200" baseline="0" dirty="0"/>
              <a:t>Also the importance of information to patients and carers about referrals. </a:t>
            </a:r>
            <a:endParaRPr lang="en-GB" sz="1200" dirty="0"/>
          </a:p>
          <a:p>
            <a:r>
              <a:rPr lang="en-GB" sz="1200" dirty="0"/>
              <a:t>Incomplete information and little clinical narrative can cause delays in</a:t>
            </a:r>
            <a:r>
              <a:rPr lang="en-GB" sz="1200" baseline="0" dirty="0"/>
              <a:t> the pathway for patients</a:t>
            </a:r>
            <a:endParaRPr lang="en-GB" sz="1200" dirty="0"/>
          </a:p>
          <a:p>
            <a:r>
              <a:rPr lang="en-GB" sz="1200" dirty="0"/>
              <a:t>Pressure on diagnostics – Continues to increase</a:t>
            </a:r>
          </a:p>
          <a:p>
            <a:r>
              <a:rPr lang="en-GB" sz="1200" dirty="0"/>
              <a:t>Cost for patients and systems – All people referred</a:t>
            </a:r>
            <a:r>
              <a:rPr lang="en-GB" sz="1200" baseline="0" dirty="0"/>
              <a:t> for suspected cancer will be worried even if they do not have cancer. A short, safe smooth process will reduce the morbidity we create by doing the referrals.</a:t>
            </a:r>
            <a:endParaRPr lang="en-GB" sz="1200" dirty="0"/>
          </a:p>
          <a:p>
            <a:endParaRPr lang="en-GB" dirty="0"/>
          </a:p>
        </p:txBody>
      </p:sp>
      <p:sp>
        <p:nvSpPr>
          <p:cNvPr id="4" name="Slide Number Placeholder 3"/>
          <p:cNvSpPr>
            <a:spLocks noGrp="1"/>
          </p:cNvSpPr>
          <p:nvPr>
            <p:ph type="sldNum" sz="quarter" idx="10"/>
          </p:nvPr>
        </p:nvSpPr>
        <p:spPr/>
        <p:txBody>
          <a:bodyPr/>
          <a:lstStyle/>
          <a:p>
            <a:fld id="{695B5B0A-5F7F-489D-8E0D-7872322F59F4}" type="slidenum">
              <a:rPr lang="en-GB" smtClean="0"/>
              <a:t>2</a:t>
            </a:fld>
            <a:endParaRPr lang="en-GB"/>
          </a:p>
        </p:txBody>
      </p:sp>
    </p:spTree>
    <p:extLst>
      <p:ext uri="{BB962C8B-B14F-4D97-AF65-F5344CB8AC3E}">
        <p14:creationId xmlns:p14="http://schemas.microsoft.com/office/powerpoint/2010/main" val="334226002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The skin form includes a free test prompt in EMIS  - a pop up when the form opens to ask for site and size of lesion</a:t>
            </a:r>
            <a:r>
              <a:rPr lang="en-GB" baseline="0" dirty="0"/>
              <a:t>  - it is not possible to do this in System One. This has been done because of the recurrent feedback form dermatology that these fields are not completed on the form  - who is filling in the form</a:t>
            </a:r>
          </a:p>
          <a:p>
            <a:r>
              <a:rPr lang="en-GB" baseline="0" dirty="0">
                <a:solidFill>
                  <a:srgbClr val="FF0000"/>
                </a:solidFill>
              </a:rPr>
              <a:t>The reason for referral box does not expand. Please be careful if pasting into this box that all the information is visible. THISIS THE SAME FOR ALL THE FORMS</a:t>
            </a:r>
          </a:p>
          <a:p>
            <a:endParaRPr lang="en-GB" dirty="0"/>
          </a:p>
        </p:txBody>
      </p:sp>
      <p:sp>
        <p:nvSpPr>
          <p:cNvPr id="4" name="Slide Number Placeholder 3"/>
          <p:cNvSpPr>
            <a:spLocks noGrp="1"/>
          </p:cNvSpPr>
          <p:nvPr>
            <p:ph type="sldNum" sz="quarter" idx="10"/>
          </p:nvPr>
        </p:nvSpPr>
        <p:spPr/>
        <p:txBody>
          <a:bodyPr/>
          <a:lstStyle/>
          <a:p>
            <a:fld id="{2E5B8852-E840-4350-9C22-9E58215161FA}" type="slidenum">
              <a:rPr lang="en-GB" smtClean="0"/>
              <a:t>11</a:t>
            </a:fld>
            <a:endParaRPr lang="en-GB"/>
          </a:p>
        </p:txBody>
      </p:sp>
    </p:spTree>
    <p:extLst>
      <p:ext uri="{BB962C8B-B14F-4D97-AF65-F5344CB8AC3E}">
        <p14:creationId xmlns:p14="http://schemas.microsoft.com/office/powerpoint/2010/main" val="152109851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The criteria for referral on the lower</a:t>
            </a:r>
            <a:r>
              <a:rPr lang="en-GB" baseline="0" dirty="0"/>
              <a:t> GI form has not been changed but there is some clarification about which people should be offer </a:t>
            </a:r>
            <a:r>
              <a:rPr lang="en-GB" baseline="0" dirty="0" err="1"/>
              <a:t>qFIT</a:t>
            </a:r>
            <a:r>
              <a:rPr lang="en-GB" baseline="0" dirty="0"/>
              <a:t> when it becomes available. </a:t>
            </a:r>
            <a:endParaRPr lang="en-GB" dirty="0"/>
          </a:p>
        </p:txBody>
      </p:sp>
      <p:sp>
        <p:nvSpPr>
          <p:cNvPr id="4" name="Slide Number Placeholder 3"/>
          <p:cNvSpPr>
            <a:spLocks noGrp="1"/>
          </p:cNvSpPr>
          <p:nvPr>
            <p:ph type="sldNum" sz="quarter" idx="10"/>
          </p:nvPr>
        </p:nvSpPr>
        <p:spPr/>
        <p:txBody>
          <a:bodyPr/>
          <a:lstStyle/>
          <a:p>
            <a:fld id="{2E5B8852-E840-4350-9C22-9E58215161FA}" type="slidenum">
              <a:rPr lang="en-GB" smtClean="0"/>
              <a:t>12</a:t>
            </a:fld>
            <a:endParaRPr lang="en-GB"/>
          </a:p>
        </p:txBody>
      </p:sp>
    </p:spTree>
    <p:extLst>
      <p:ext uri="{BB962C8B-B14F-4D97-AF65-F5344CB8AC3E}">
        <p14:creationId xmlns:p14="http://schemas.microsoft.com/office/powerpoint/2010/main" val="152109851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baseline="0" dirty="0"/>
          </a:p>
          <a:p>
            <a:r>
              <a:rPr lang="en-GB" dirty="0"/>
              <a:t>There is no change to the clinical criteria but some new advice has been included  - to check DRE and PSA in men with haematuria</a:t>
            </a:r>
          </a:p>
          <a:p>
            <a:r>
              <a:rPr lang="en-GB" dirty="0"/>
              <a:t>There is a new pathway in development for the prostate pathway. Some men will be offered MRI before clinic.</a:t>
            </a:r>
            <a:r>
              <a:rPr lang="en-GB" baseline="0" dirty="0"/>
              <a:t> These are a simplified check list to help the triage to the MRI pathway. It is not enough to book the test but helps with triage. </a:t>
            </a:r>
            <a:endParaRPr lang="en-GB" dirty="0"/>
          </a:p>
        </p:txBody>
      </p:sp>
      <p:sp>
        <p:nvSpPr>
          <p:cNvPr id="4" name="Slide Number Placeholder 3"/>
          <p:cNvSpPr>
            <a:spLocks noGrp="1"/>
          </p:cNvSpPr>
          <p:nvPr>
            <p:ph type="sldNum" sz="quarter" idx="10"/>
          </p:nvPr>
        </p:nvSpPr>
        <p:spPr/>
        <p:txBody>
          <a:bodyPr/>
          <a:lstStyle/>
          <a:p>
            <a:fld id="{2E5B8852-E840-4350-9C22-9E58215161FA}" type="slidenum">
              <a:rPr lang="en-GB" smtClean="0"/>
              <a:t>13</a:t>
            </a:fld>
            <a:endParaRPr lang="en-GB"/>
          </a:p>
        </p:txBody>
      </p:sp>
    </p:spTree>
    <p:extLst>
      <p:ext uri="{BB962C8B-B14F-4D97-AF65-F5344CB8AC3E}">
        <p14:creationId xmlns:p14="http://schemas.microsoft.com/office/powerpoint/2010/main" val="152109851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There has been no change to the referral criteria but they have been arranged more clearly to</a:t>
            </a:r>
            <a:r>
              <a:rPr lang="en-GB" baseline="0" dirty="0"/>
              <a:t> indicate which people should be referred direct to clinic rather than direct to endoscopy. </a:t>
            </a:r>
          </a:p>
          <a:p>
            <a:r>
              <a:rPr lang="en-GB" baseline="0" dirty="0"/>
              <a:t>The new STP guidance for the management of low risk GI symptoms has been included in a hyperlink at the bottom of tis form. </a:t>
            </a:r>
          </a:p>
          <a:p>
            <a:r>
              <a:rPr lang="en-GB" baseline="0" dirty="0"/>
              <a:t>Education events are being provided across the region to increase awareness of this. </a:t>
            </a:r>
          </a:p>
          <a:p>
            <a:endParaRPr lang="en-GB" dirty="0"/>
          </a:p>
        </p:txBody>
      </p:sp>
      <p:sp>
        <p:nvSpPr>
          <p:cNvPr id="4" name="Slide Number Placeholder 3"/>
          <p:cNvSpPr>
            <a:spLocks noGrp="1"/>
          </p:cNvSpPr>
          <p:nvPr>
            <p:ph type="sldNum" sz="quarter" idx="10"/>
          </p:nvPr>
        </p:nvSpPr>
        <p:spPr/>
        <p:txBody>
          <a:bodyPr/>
          <a:lstStyle/>
          <a:p>
            <a:fld id="{2E5B8852-E840-4350-9C22-9E58215161FA}" type="slidenum">
              <a:rPr lang="en-GB" smtClean="0"/>
              <a:t>14</a:t>
            </a:fld>
            <a:endParaRPr lang="en-GB"/>
          </a:p>
        </p:txBody>
      </p:sp>
    </p:spTree>
    <p:extLst>
      <p:ext uri="{BB962C8B-B14F-4D97-AF65-F5344CB8AC3E}">
        <p14:creationId xmlns:p14="http://schemas.microsoft.com/office/powerpoint/2010/main" val="152109851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Throw out the old paper forms – and DO</a:t>
            </a:r>
            <a:r>
              <a:rPr lang="en-GB" baseline="0" dirty="0"/>
              <a:t> NOT PRINT OUT THESE ONES</a:t>
            </a:r>
          </a:p>
          <a:p>
            <a:r>
              <a:rPr lang="en-GB" baseline="0" dirty="0"/>
              <a:t>Archive properly the old electronic forms  - EMIS. Make sure you are signed up to DCS group in System one –exceptions practices using </a:t>
            </a:r>
            <a:r>
              <a:rPr lang="en-GB" baseline="0" dirty="0" err="1"/>
              <a:t>Ardens</a:t>
            </a:r>
            <a:r>
              <a:rPr lang="en-GB" baseline="0" dirty="0"/>
              <a:t> </a:t>
            </a:r>
          </a:p>
          <a:p>
            <a:r>
              <a:rPr lang="en-GB" baseline="0" dirty="0"/>
              <a:t>Give your clinical and admin teams enough information about how to use the forms  =- share these slides</a:t>
            </a:r>
          </a:p>
          <a:p>
            <a:r>
              <a:rPr lang="en-GB" baseline="0" dirty="0"/>
              <a:t>Appropriate information to patients and carers helps to reduce DNA. Think about reasonable adjustments and how that is shared with secondary care. </a:t>
            </a:r>
          </a:p>
          <a:p>
            <a:r>
              <a:rPr lang="en-GB" baseline="0" dirty="0"/>
              <a:t>How do your processes work to safety net test results and 2ww referrals. </a:t>
            </a:r>
            <a:endParaRPr lang="en-GB" dirty="0"/>
          </a:p>
        </p:txBody>
      </p:sp>
      <p:sp>
        <p:nvSpPr>
          <p:cNvPr id="4" name="Slide Number Placeholder 3"/>
          <p:cNvSpPr>
            <a:spLocks noGrp="1"/>
          </p:cNvSpPr>
          <p:nvPr>
            <p:ph type="sldNum" sz="quarter" idx="10"/>
          </p:nvPr>
        </p:nvSpPr>
        <p:spPr/>
        <p:txBody>
          <a:bodyPr/>
          <a:lstStyle/>
          <a:p>
            <a:fld id="{2E5B8852-E840-4350-9C22-9E58215161FA}" type="slidenum">
              <a:rPr lang="en-GB" smtClean="0"/>
              <a:t>15</a:t>
            </a:fld>
            <a:endParaRPr lang="en-GB"/>
          </a:p>
        </p:txBody>
      </p:sp>
    </p:spTree>
    <p:extLst>
      <p:ext uri="{BB962C8B-B14F-4D97-AF65-F5344CB8AC3E}">
        <p14:creationId xmlns:p14="http://schemas.microsoft.com/office/powerpoint/2010/main" val="135296228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Summary of important actions</a:t>
            </a:r>
            <a:r>
              <a:rPr lang="en-GB" baseline="0" dirty="0"/>
              <a:t> for practices</a:t>
            </a:r>
            <a:endParaRPr lang="en-GB" dirty="0"/>
          </a:p>
        </p:txBody>
      </p:sp>
      <p:sp>
        <p:nvSpPr>
          <p:cNvPr id="4" name="Slide Number Placeholder 3"/>
          <p:cNvSpPr>
            <a:spLocks noGrp="1"/>
          </p:cNvSpPr>
          <p:nvPr>
            <p:ph type="sldNum" sz="quarter" idx="10"/>
          </p:nvPr>
        </p:nvSpPr>
        <p:spPr/>
        <p:txBody>
          <a:bodyPr/>
          <a:lstStyle/>
          <a:p>
            <a:fld id="{2E5B8852-E840-4350-9C22-9E58215161FA}" type="slidenum">
              <a:rPr lang="en-GB" smtClean="0"/>
              <a:t>16</a:t>
            </a:fld>
            <a:endParaRPr lang="en-GB"/>
          </a:p>
        </p:txBody>
      </p:sp>
    </p:spTree>
    <p:extLst>
      <p:ext uri="{BB962C8B-B14F-4D97-AF65-F5344CB8AC3E}">
        <p14:creationId xmlns:p14="http://schemas.microsoft.com/office/powerpoint/2010/main" val="235327338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64A7C8EB-8B15-4EE5-888C-889BDF2CA6A6}" type="slidenum">
              <a:rPr lang="en-GB" smtClean="0"/>
              <a:t>17</a:t>
            </a:fld>
            <a:endParaRPr lang="en-GB"/>
          </a:p>
        </p:txBody>
      </p:sp>
    </p:spTree>
    <p:extLst>
      <p:ext uri="{BB962C8B-B14F-4D97-AF65-F5344CB8AC3E}">
        <p14:creationId xmlns:p14="http://schemas.microsoft.com/office/powerpoint/2010/main" val="427897648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Secondary care team still concerned</a:t>
            </a:r>
            <a:r>
              <a:rPr lang="en-GB" baseline="0" dirty="0"/>
              <a:t> that people are coming in unclear about why they have been referred</a:t>
            </a:r>
            <a:endParaRPr lang="en-GB" dirty="0"/>
          </a:p>
          <a:p>
            <a:r>
              <a:rPr lang="en-GB" dirty="0"/>
              <a:t>Use the word cancer:</a:t>
            </a:r>
          </a:p>
          <a:p>
            <a:r>
              <a:rPr lang="en-GB" dirty="0"/>
              <a:t>‘I am doing an urgent referral to check for possible cancer/ to exclude</a:t>
            </a:r>
            <a:r>
              <a:rPr lang="en-GB" baseline="0" dirty="0"/>
              <a:t> cancer. Most people we refer in this way do not have cancer.’</a:t>
            </a:r>
            <a:endParaRPr lang="en-GB" dirty="0"/>
          </a:p>
          <a:p>
            <a:r>
              <a:rPr lang="en-GB" dirty="0"/>
              <a:t>Easy read leaflet</a:t>
            </a:r>
            <a:r>
              <a:rPr lang="en-GB" baseline="0" dirty="0"/>
              <a:t> is now available  for all trusts and is on the supporting care page of Northern Cancer Alliance website. The hyperlink is on all of the 2ww forms links to this page with both versions of the leaflet for each trust. </a:t>
            </a:r>
          </a:p>
          <a:p>
            <a:r>
              <a:rPr lang="en-GB" baseline="0" dirty="0"/>
              <a:t>Consider reasonable adjustments  - and MAKE THESE CLEAR on the referral - for information , safety-netting and what the hospital may need to know to offer an appropriate appointment or test.</a:t>
            </a:r>
            <a:endParaRPr lang="en-GB" dirty="0"/>
          </a:p>
        </p:txBody>
      </p:sp>
      <p:sp>
        <p:nvSpPr>
          <p:cNvPr id="4" name="Slide Number Placeholder 3"/>
          <p:cNvSpPr>
            <a:spLocks noGrp="1"/>
          </p:cNvSpPr>
          <p:nvPr>
            <p:ph type="sldNum" sz="quarter" idx="10"/>
          </p:nvPr>
        </p:nvSpPr>
        <p:spPr/>
        <p:txBody>
          <a:bodyPr/>
          <a:lstStyle/>
          <a:p>
            <a:fld id="{695B5B0A-5F7F-489D-8E0D-7872322F59F4}" type="slidenum">
              <a:rPr lang="en-GB" smtClean="0"/>
              <a:t>3</a:t>
            </a:fld>
            <a:endParaRPr lang="en-GB"/>
          </a:p>
        </p:txBody>
      </p:sp>
    </p:spTree>
    <p:extLst>
      <p:ext uri="{BB962C8B-B14F-4D97-AF65-F5344CB8AC3E}">
        <p14:creationId xmlns:p14="http://schemas.microsoft.com/office/powerpoint/2010/main" val="74942986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There</a:t>
            </a:r>
            <a:r>
              <a:rPr lang="en-GB" baseline="0" dirty="0"/>
              <a:t> was a long process to get agreement on the clinical content of the forms. All are based on NICE guidance. There have been some small changes to this since the review  - the head and neck for originally included some additional 2ww criteria but the group have gone back now to the NICE guidance and included upper dysphagia as an urgent criteria but not 2ww.</a:t>
            </a:r>
          </a:p>
          <a:p>
            <a:endParaRPr lang="en-GB" baseline="0" dirty="0"/>
          </a:p>
          <a:p>
            <a:r>
              <a:rPr lang="en-GB" baseline="0" dirty="0"/>
              <a:t>All GPs should be using the regional forms</a:t>
            </a:r>
          </a:p>
          <a:p>
            <a:r>
              <a:rPr lang="en-GB" baseline="0" dirty="0"/>
              <a:t>Quality of information is still challenging – variability in who is completing the forms – some of the information can ONLY be confirmed by a clinician  - performance status. </a:t>
            </a:r>
          </a:p>
          <a:p>
            <a:r>
              <a:rPr lang="en-GB" baseline="0" dirty="0"/>
              <a:t>New importance in straight to test pathways  - incomplete information may delay people getting tests/ appointments</a:t>
            </a:r>
          </a:p>
          <a:p>
            <a:r>
              <a:rPr lang="en-GB" baseline="0" dirty="0"/>
              <a:t>Incomplete information directly affects patient care</a:t>
            </a:r>
            <a:endParaRPr lang="en-GB" dirty="0"/>
          </a:p>
        </p:txBody>
      </p:sp>
      <p:sp>
        <p:nvSpPr>
          <p:cNvPr id="4" name="Slide Number Placeholder 3"/>
          <p:cNvSpPr>
            <a:spLocks noGrp="1"/>
          </p:cNvSpPr>
          <p:nvPr>
            <p:ph type="sldNum" sz="quarter" idx="10"/>
          </p:nvPr>
        </p:nvSpPr>
        <p:spPr/>
        <p:txBody>
          <a:bodyPr/>
          <a:lstStyle/>
          <a:p>
            <a:fld id="{2E5B8852-E840-4350-9C22-9E58215161FA}" type="slidenum">
              <a:rPr lang="en-GB" smtClean="0"/>
              <a:t>4</a:t>
            </a:fld>
            <a:endParaRPr lang="en-GB"/>
          </a:p>
        </p:txBody>
      </p:sp>
    </p:spTree>
    <p:extLst>
      <p:ext uri="{BB962C8B-B14F-4D97-AF65-F5344CB8AC3E}">
        <p14:creationId xmlns:p14="http://schemas.microsoft.com/office/powerpoint/2010/main" val="368767187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Note the difference between direct access 2ww tests where the responsibility with the GP to manage the results</a:t>
            </a:r>
            <a:r>
              <a:rPr lang="en-GB" baseline="0" dirty="0"/>
              <a:t> ( and other non 2ww tests)</a:t>
            </a:r>
          </a:p>
          <a:p>
            <a:r>
              <a:rPr lang="en-GB" baseline="0" dirty="0"/>
              <a:t>Vs Straight to test pathway where someone meets the criteria for 2ww referral but is offered a test before being seen in clinic and in some cases may not be seen in clinic. </a:t>
            </a:r>
          </a:p>
          <a:p>
            <a:endParaRPr lang="en-GB" baseline="0" dirty="0"/>
          </a:p>
          <a:p>
            <a:r>
              <a:rPr lang="en-GB" baseline="0" dirty="0"/>
              <a:t>Challenge for GPs around monitoring and safety netting test results and 2ww referral results.</a:t>
            </a:r>
            <a:endParaRPr lang="en-GB" dirty="0"/>
          </a:p>
        </p:txBody>
      </p:sp>
      <p:sp>
        <p:nvSpPr>
          <p:cNvPr id="4" name="Slide Number Placeholder 3"/>
          <p:cNvSpPr>
            <a:spLocks noGrp="1"/>
          </p:cNvSpPr>
          <p:nvPr>
            <p:ph type="sldNum" sz="quarter" idx="10"/>
          </p:nvPr>
        </p:nvSpPr>
        <p:spPr/>
        <p:txBody>
          <a:bodyPr/>
          <a:lstStyle/>
          <a:p>
            <a:fld id="{2E5B8852-E840-4350-9C22-9E58215161FA}" type="slidenum">
              <a:rPr lang="en-GB" smtClean="0"/>
              <a:t>5</a:t>
            </a:fld>
            <a:endParaRPr lang="en-GB"/>
          </a:p>
        </p:txBody>
      </p:sp>
    </p:spTree>
    <p:extLst>
      <p:ext uri="{BB962C8B-B14F-4D97-AF65-F5344CB8AC3E}">
        <p14:creationId xmlns:p14="http://schemas.microsoft.com/office/powerpoint/2010/main" val="271120728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Review was done last year asking for feedback from</a:t>
            </a:r>
            <a:r>
              <a:rPr lang="en-GB" baseline="0" dirty="0"/>
              <a:t> primary care, secondary care including admin and booking teams</a:t>
            </a:r>
            <a:endParaRPr lang="en-GB" dirty="0"/>
          </a:p>
        </p:txBody>
      </p:sp>
      <p:sp>
        <p:nvSpPr>
          <p:cNvPr id="4" name="Slide Number Placeholder 3"/>
          <p:cNvSpPr>
            <a:spLocks noGrp="1"/>
          </p:cNvSpPr>
          <p:nvPr>
            <p:ph type="sldNum" sz="quarter" idx="10"/>
          </p:nvPr>
        </p:nvSpPr>
        <p:spPr/>
        <p:txBody>
          <a:bodyPr/>
          <a:lstStyle/>
          <a:p>
            <a:fld id="{64A7C8EB-8B15-4EE5-888C-889BDF2CA6A6}" type="slidenum">
              <a:rPr lang="en-GB" smtClean="0"/>
              <a:t>6</a:t>
            </a:fld>
            <a:endParaRPr lang="en-GB"/>
          </a:p>
        </p:txBody>
      </p:sp>
    </p:spTree>
    <p:extLst>
      <p:ext uri="{BB962C8B-B14F-4D97-AF65-F5344CB8AC3E}">
        <p14:creationId xmlns:p14="http://schemas.microsoft.com/office/powerpoint/2010/main" val="330805345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Date of referral merges in centre top to make it easier for secondary care to see dates for tracking.</a:t>
            </a:r>
          </a:p>
          <a:p>
            <a:endParaRPr lang="en-GB" dirty="0"/>
          </a:p>
          <a:p>
            <a:r>
              <a:rPr lang="en-GB" dirty="0"/>
              <a:t>NHS is moving</a:t>
            </a:r>
            <a:r>
              <a:rPr lang="en-GB" baseline="0" dirty="0"/>
              <a:t> away from FAX so if </a:t>
            </a:r>
            <a:r>
              <a:rPr lang="en-GB" baseline="0" dirty="0" err="1"/>
              <a:t>eRS</a:t>
            </a:r>
            <a:r>
              <a:rPr lang="en-GB" baseline="0" dirty="0"/>
              <a:t> is not available it may be necessary to use email. All practices should now have a secure daily monitored email. This is different to if a service just does not have appointments available to book  - use defer to provider in this instance. </a:t>
            </a:r>
          </a:p>
          <a:p>
            <a:endParaRPr lang="en-GB" baseline="0" dirty="0"/>
          </a:p>
          <a:p>
            <a:r>
              <a:rPr lang="en-GB" baseline="0" dirty="0"/>
              <a:t>There are hyper links to NICE and the 2ww patient information leaflets. </a:t>
            </a:r>
            <a:endParaRPr lang="en-GB" dirty="0"/>
          </a:p>
        </p:txBody>
      </p:sp>
      <p:sp>
        <p:nvSpPr>
          <p:cNvPr id="4" name="Slide Number Placeholder 3"/>
          <p:cNvSpPr>
            <a:spLocks noGrp="1"/>
          </p:cNvSpPr>
          <p:nvPr>
            <p:ph type="sldNum" sz="quarter" idx="10"/>
          </p:nvPr>
        </p:nvSpPr>
        <p:spPr/>
        <p:txBody>
          <a:bodyPr/>
          <a:lstStyle/>
          <a:p>
            <a:fld id="{64A7C8EB-8B15-4EE5-888C-889BDF2CA6A6}" type="slidenum">
              <a:rPr lang="en-GB" smtClean="0"/>
              <a:t>7</a:t>
            </a:fld>
            <a:endParaRPr lang="en-GB"/>
          </a:p>
        </p:txBody>
      </p:sp>
    </p:spTree>
    <p:extLst>
      <p:ext uri="{BB962C8B-B14F-4D97-AF65-F5344CB8AC3E}">
        <p14:creationId xmlns:p14="http://schemas.microsoft.com/office/powerpoint/2010/main" val="330805345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Performance status has only been included on the forms where it is required – but this is CLINICAL</a:t>
            </a:r>
            <a:r>
              <a:rPr lang="en-GB" baseline="0" dirty="0"/>
              <a:t> information and should be completed by the doctor / nurse. It directly affects patient care by what tests the may be offered before being seen in clinic and can affect time to diagnosis of or reassurance that they do not have cancer. </a:t>
            </a:r>
            <a:endParaRPr lang="en-GB" dirty="0"/>
          </a:p>
        </p:txBody>
      </p:sp>
      <p:sp>
        <p:nvSpPr>
          <p:cNvPr id="4" name="Slide Number Placeholder 3"/>
          <p:cNvSpPr>
            <a:spLocks noGrp="1"/>
          </p:cNvSpPr>
          <p:nvPr>
            <p:ph type="sldNum" sz="quarter" idx="10"/>
          </p:nvPr>
        </p:nvSpPr>
        <p:spPr/>
        <p:txBody>
          <a:bodyPr/>
          <a:lstStyle/>
          <a:p>
            <a:fld id="{64A7C8EB-8B15-4EE5-888C-889BDF2CA6A6}" type="slidenum">
              <a:rPr lang="en-GB" smtClean="0"/>
              <a:t>8</a:t>
            </a:fld>
            <a:endParaRPr lang="en-GB"/>
          </a:p>
        </p:txBody>
      </p:sp>
    </p:spTree>
    <p:extLst>
      <p:ext uri="{BB962C8B-B14F-4D97-AF65-F5344CB8AC3E}">
        <p14:creationId xmlns:p14="http://schemas.microsoft.com/office/powerpoint/2010/main" val="11252541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Results are all now in tabular form.</a:t>
            </a:r>
          </a:p>
          <a:p>
            <a:r>
              <a:rPr lang="en-GB" dirty="0"/>
              <a:t>It will pull through the last result but also the result form the last 2 months / 1 month depending on what is required by the specialty.</a:t>
            </a:r>
            <a:r>
              <a:rPr lang="en-GB" baseline="0" dirty="0"/>
              <a:t> </a:t>
            </a:r>
          </a:p>
          <a:p>
            <a:r>
              <a:rPr lang="en-GB" baseline="0" dirty="0"/>
              <a:t>If there is nothing in this most recent list it means a test is required  - this should be done on the day/ before the day of referral. </a:t>
            </a:r>
          </a:p>
          <a:p>
            <a:endParaRPr lang="en-GB" baseline="0" dirty="0"/>
          </a:p>
          <a:p>
            <a:r>
              <a:rPr lang="en-GB" baseline="0" dirty="0"/>
              <a:t>Average 2ww referrals per practice per week is 5 –not all will need blood tests. SO this would be &lt; 1 / day urgent blood test required.</a:t>
            </a:r>
          </a:p>
          <a:p>
            <a:r>
              <a:rPr lang="en-GB" baseline="0" dirty="0"/>
              <a:t>If the test has been done on the day of referral , tick the box and add the date in so that someone triaging knows to have a look for the result on ICE. </a:t>
            </a:r>
            <a:endParaRPr lang="en-GB" dirty="0"/>
          </a:p>
        </p:txBody>
      </p:sp>
      <p:sp>
        <p:nvSpPr>
          <p:cNvPr id="4" name="Slide Number Placeholder 3"/>
          <p:cNvSpPr>
            <a:spLocks noGrp="1"/>
          </p:cNvSpPr>
          <p:nvPr>
            <p:ph type="sldNum" sz="quarter" idx="10"/>
          </p:nvPr>
        </p:nvSpPr>
        <p:spPr/>
        <p:txBody>
          <a:bodyPr/>
          <a:lstStyle/>
          <a:p>
            <a:fld id="{2E5B8852-E840-4350-9C22-9E58215161FA}" type="slidenum">
              <a:rPr lang="en-GB" smtClean="0"/>
              <a:t>9</a:t>
            </a:fld>
            <a:endParaRPr lang="en-GB"/>
          </a:p>
        </p:txBody>
      </p:sp>
    </p:spTree>
    <p:extLst>
      <p:ext uri="{BB962C8B-B14F-4D97-AF65-F5344CB8AC3E}">
        <p14:creationId xmlns:p14="http://schemas.microsoft.com/office/powerpoint/2010/main" val="152109851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The head and neck form criteria has changed. In the last version some local criteria was left in but this is now felt to</a:t>
            </a:r>
            <a:r>
              <a:rPr lang="en-GB" baseline="0" dirty="0"/>
              <a:t> be creating inappropriate 2ww referrals.</a:t>
            </a:r>
          </a:p>
          <a:p>
            <a:r>
              <a:rPr lang="en-GB" baseline="0" dirty="0"/>
              <a:t>The head and Neck expert advisory group have revised the forms to go back to the NICE guidance but have included advice about symptoms that would warrant urgent referral but not 2ww. These would be triaged and may be upgraded depending on the clinical information included.</a:t>
            </a:r>
            <a:endParaRPr lang="en-GB" dirty="0"/>
          </a:p>
        </p:txBody>
      </p:sp>
      <p:sp>
        <p:nvSpPr>
          <p:cNvPr id="4" name="Slide Number Placeholder 3"/>
          <p:cNvSpPr>
            <a:spLocks noGrp="1"/>
          </p:cNvSpPr>
          <p:nvPr>
            <p:ph type="sldNum" sz="quarter" idx="10"/>
          </p:nvPr>
        </p:nvSpPr>
        <p:spPr/>
        <p:txBody>
          <a:bodyPr/>
          <a:lstStyle/>
          <a:p>
            <a:fld id="{2E5B8852-E840-4350-9C22-9E58215161FA}" type="slidenum">
              <a:rPr lang="en-GB" smtClean="0"/>
              <a:t>10</a:t>
            </a:fld>
            <a:endParaRPr lang="en-GB"/>
          </a:p>
        </p:txBody>
      </p:sp>
    </p:spTree>
    <p:extLst>
      <p:ext uri="{BB962C8B-B14F-4D97-AF65-F5344CB8AC3E}">
        <p14:creationId xmlns:p14="http://schemas.microsoft.com/office/powerpoint/2010/main" val="152109851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E707DC6E-7F67-494E-BC67-2E3BC8BAA1AB}" type="datetime1">
              <a:rPr lang="en-GB" smtClean="0"/>
              <a:t>08/01/2020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16CDB3AA-D41C-436B-9339-F371A75ACF53}" type="slidenum">
              <a:rPr lang="en-GB" smtClean="0"/>
              <a:t>‹#›</a:t>
            </a:fld>
            <a:endParaRPr lang="en-GB"/>
          </a:p>
        </p:txBody>
      </p:sp>
    </p:spTree>
    <p:extLst>
      <p:ext uri="{BB962C8B-B14F-4D97-AF65-F5344CB8AC3E}">
        <p14:creationId xmlns:p14="http://schemas.microsoft.com/office/powerpoint/2010/main" val="364495766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CED7A8F9-2B90-4D42-A360-676ADCEC7FFF}" type="datetime1">
              <a:rPr lang="en-GB" smtClean="0"/>
              <a:t>08/01/2020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16CDB3AA-D41C-436B-9339-F371A75ACF53}" type="slidenum">
              <a:rPr lang="en-GB" smtClean="0"/>
              <a:t>‹#›</a:t>
            </a:fld>
            <a:endParaRPr lang="en-GB"/>
          </a:p>
        </p:txBody>
      </p:sp>
    </p:spTree>
    <p:extLst>
      <p:ext uri="{BB962C8B-B14F-4D97-AF65-F5344CB8AC3E}">
        <p14:creationId xmlns:p14="http://schemas.microsoft.com/office/powerpoint/2010/main" val="390759786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839115F7-391D-4E58-AFCF-E78D6AD45CEF}" type="datetime1">
              <a:rPr lang="en-GB" smtClean="0"/>
              <a:t>08/01/2020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16CDB3AA-D41C-436B-9339-F371A75ACF53}" type="slidenum">
              <a:rPr lang="en-GB" smtClean="0"/>
              <a:t>‹#›</a:t>
            </a:fld>
            <a:endParaRPr lang="en-GB"/>
          </a:p>
        </p:txBody>
      </p:sp>
    </p:spTree>
    <p:extLst>
      <p:ext uri="{BB962C8B-B14F-4D97-AF65-F5344CB8AC3E}">
        <p14:creationId xmlns:p14="http://schemas.microsoft.com/office/powerpoint/2010/main" val="284236248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B23052D9-1B7E-423F-8AB3-8EC28CD2D5EF}" type="datetime1">
              <a:rPr lang="en-GB" smtClean="0"/>
              <a:t>08/01/2020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16CDB3AA-D41C-436B-9339-F371A75ACF53}" type="slidenum">
              <a:rPr lang="en-GB" smtClean="0"/>
              <a:t>‹#›</a:t>
            </a:fld>
            <a:endParaRPr lang="en-GB"/>
          </a:p>
        </p:txBody>
      </p:sp>
    </p:spTree>
    <p:extLst>
      <p:ext uri="{BB962C8B-B14F-4D97-AF65-F5344CB8AC3E}">
        <p14:creationId xmlns:p14="http://schemas.microsoft.com/office/powerpoint/2010/main" val="411715049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315D68A8-2321-42BC-8920-2C58E7048A2B}" type="datetime1">
              <a:rPr lang="en-GB" smtClean="0"/>
              <a:t>08/01/2020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16CDB3AA-D41C-436B-9339-F371A75ACF53}" type="slidenum">
              <a:rPr lang="en-GB" smtClean="0"/>
              <a:t>‹#›</a:t>
            </a:fld>
            <a:endParaRPr lang="en-GB"/>
          </a:p>
        </p:txBody>
      </p:sp>
    </p:spTree>
    <p:extLst>
      <p:ext uri="{BB962C8B-B14F-4D97-AF65-F5344CB8AC3E}">
        <p14:creationId xmlns:p14="http://schemas.microsoft.com/office/powerpoint/2010/main" val="195894156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4F269749-48C0-45D7-A36D-A16B202BED76}" type="datetime1">
              <a:rPr lang="en-GB" smtClean="0"/>
              <a:t>08/01/2020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16CDB3AA-D41C-436B-9339-F371A75ACF53}" type="slidenum">
              <a:rPr lang="en-GB" smtClean="0"/>
              <a:t>‹#›</a:t>
            </a:fld>
            <a:endParaRPr lang="en-GB"/>
          </a:p>
        </p:txBody>
      </p:sp>
    </p:spTree>
    <p:extLst>
      <p:ext uri="{BB962C8B-B14F-4D97-AF65-F5344CB8AC3E}">
        <p14:creationId xmlns:p14="http://schemas.microsoft.com/office/powerpoint/2010/main" val="272255728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75E83462-77BB-4030-A87E-860D61E2AC24}" type="datetime1">
              <a:rPr lang="en-GB" smtClean="0"/>
              <a:t>08/01/2020</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16CDB3AA-D41C-436B-9339-F371A75ACF53}" type="slidenum">
              <a:rPr lang="en-GB" smtClean="0"/>
              <a:t>‹#›</a:t>
            </a:fld>
            <a:endParaRPr lang="en-GB"/>
          </a:p>
        </p:txBody>
      </p:sp>
    </p:spTree>
    <p:extLst>
      <p:ext uri="{BB962C8B-B14F-4D97-AF65-F5344CB8AC3E}">
        <p14:creationId xmlns:p14="http://schemas.microsoft.com/office/powerpoint/2010/main" val="235956530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0A478DFE-52CE-4D46-9023-987BC9F764CC}" type="datetime1">
              <a:rPr lang="en-GB" smtClean="0"/>
              <a:t>08/01/2020</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16CDB3AA-D41C-436B-9339-F371A75ACF53}" type="slidenum">
              <a:rPr lang="en-GB" smtClean="0"/>
              <a:t>‹#›</a:t>
            </a:fld>
            <a:endParaRPr lang="en-GB"/>
          </a:p>
        </p:txBody>
      </p:sp>
    </p:spTree>
    <p:extLst>
      <p:ext uri="{BB962C8B-B14F-4D97-AF65-F5344CB8AC3E}">
        <p14:creationId xmlns:p14="http://schemas.microsoft.com/office/powerpoint/2010/main" val="224248755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28ED4BB-940F-4A26-AED8-27D6228CC1E3}" type="datetime1">
              <a:rPr lang="en-GB" smtClean="0"/>
              <a:t>08/01/2020</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16CDB3AA-D41C-436B-9339-F371A75ACF53}" type="slidenum">
              <a:rPr lang="en-GB" smtClean="0"/>
              <a:t>‹#›</a:t>
            </a:fld>
            <a:endParaRPr lang="en-GB"/>
          </a:p>
        </p:txBody>
      </p:sp>
    </p:spTree>
    <p:extLst>
      <p:ext uri="{BB962C8B-B14F-4D97-AF65-F5344CB8AC3E}">
        <p14:creationId xmlns:p14="http://schemas.microsoft.com/office/powerpoint/2010/main" val="369379357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8655DA9-B952-4710-87F9-9C2087301DF5}" type="datetime1">
              <a:rPr lang="en-GB" smtClean="0"/>
              <a:t>08/01/2020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16CDB3AA-D41C-436B-9339-F371A75ACF53}" type="slidenum">
              <a:rPr lang="en-GB" smtClean="0"/>
              <a:t>‹#›</a:t>
            </a:fld>
            <a:endParaRPr lang="en-GB"/>
          </a:p>
        </p:txBody>
      </p:sp>
    </p:spTree>
    <p:extLst>
      <p:ext uri="{BB962C8B-B14F-4D97-AF65-F5344CB8AC3E}">
        <p14:creationId xmlns:p14="http://schemas.microsoft.com/office/powerpoint/2010/main" val="324114242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E918C7C-E8DF-423E-A577-68EC4037631D}" type="datetime1">
              <a:rPr lang="en-GB" smtClean="0"/>
              <a:t>08/01/2020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16CDB3AA-D41C-436B-9339-F371A75ACF53}" type="slidenum">
              <a:rPr lang="en-GB" smtClean="0"/>
              <a:t>‹#›</a:t>
            </a:fld>
            <a:endParaRPr lang="en-GB"/>
          </a:p>
        </p:txBody>
      </p:sp>
    </p:spTree>
    <p:extLst>
      <p:ext uri="{BB962C8B-B14F-4D97-AF65-F5344CB8AC3E}">
        <p14:creationId xmlns:p14="http://schemas.microsoft.com/office/powerpoint/2010/main" val="302524178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C685636-1A82-4459-B83B-F4E2B51BAA87}" type="datetime1">
              <a:rPr lang="en-GB" smtClean="0"/>
              <a:t>08/01/2020</a:t>
            </a:fld>
            <a:endParaRPr lang="en-GB"/>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6CDB3AA-D41C-436B-9339-F371A75ACF53}" type="slidenum">
              <a:rPr lang="en-GB" smtClean="0"/>
              <a:t>‹#›</a:t>
            </a:fld>
            <a:endParaRPr lang="en-GB"/>
          </a:p>
        </p:txBody>
      </p:sp>
    </p:spTree>
    <p:extLst>
      <p:ext uri="{BB962C8B-B14F-4D97-AF65-F5344CB8AC3E}">
        <p14:creationId xmlns:p14="http://schemas.microsoft.com/office/powerpoint/2010/main" val="257808916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9.xml"/><Relationship Id="rId1" Type="http://schemas.openxmlformats.org/officeDocument/2006/relationships/slideLayout" Target="../slideLayouts/slideLayout2.xml"/><Relationship Id="rId5" Type="http://schemas.openxmlformats.org/officeDocument/2006/relationships/image" Target="../media/image7.png"/><Relationship Id="rId4" Type="http://schemas.openxmlformats.org/officeDocument/2006/relationships/image" Target="../media/image2.png"/></Relationships>
</file>

<file path=ppt/slides/_rels/slide1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0.xml"/><Relationship Id="rId1" Type="http://schemas.openxmlformats.org/officeDocument/2006/relationships/slideLayout" Target="../slideLayouts/slideLayout2.xml"/><Relationship Id="rId5" Type="http://schemas.openxmlformats.org/officeDocument/2006/relationships/image" Target="../media/image8.png"/><Relationship Id="rId4" Type="http://schemas.openxmlformats.org/officeDocument/2006/relationships/image" Target="../media/image2.png"/></Relationships>
</file>

<file path=ppt/slides/_rels/slide1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1.xml"/><Relationship Id="rId1" Type="http://schemas.openxmlformats.org/officeDocument/2006/relationships/slideLayout" Target="../slideLayouts/slideLayout2.xml"/><Relationship Id="rId5" Type="http://schemas.openxmlformats.org/officeDocument/2006/relationships/image" Target="../media/image9.png"/><Relationship Id="rId4" Type="http://schemas.openxmlformats.org/officeDocument/2006/relationships/image" Target="../media/image2.png"/></Relationships>
</file>

<file path=ppt/slides/_rels/slide1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2.xml"/><Relationship Id="rId1" Type="http://schemas.openxmlformats.org/officeDocument/2006/relationships/slideLayout" Target="../slideLayouts/slideLayout2.xml"/><Relationship Id="rId5" Type="http://schemas.openxmlformats.org/officeDocument/2006/relationships/image" Target="../media/image10.png"/><Relationship Id="rId4" Type="http://schemas.openxmlformats.org/officeDocument/2006/relationships/image" Target="../media/image2.png"/></Relationships>
</file>

<file path=ppt/slides/_rels/slide1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3.xml"/><Relationship Id="rId1" Type="http://schemas.openxmlformats.org/officeDocument/2006/relationships/slideLayout" Target="../slideLayouts/slideLayout2.xml"/><Relationship Id="rId5" Type="http://schemas.openxmlformats.org/officeDocument/2006/relationships/image" Target="../media/image11.png"/><Relationship Id="rId4" Type="http://schemas.openxmlformats.org/officeDocument/2006/relationships/image" Target="../media/image2.png"/></Relationships>
</file>

<file path=ppt/slides/_rels/slide1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hyperlink" Target="http://www.northerncanceralliance.nhs.uk/pathway/early-diagnosis/supporting-primary-care" TargetMode="External"/><Relationship Id="rId7" Type="http://schemas.openxmlformats.org/officeDocument/2006/relationships/image" Target="../media/image3.jpeg"/><Relationship Id="rId2" Type="http://schemas.openxmlformats.org/officeDocument/2006/relationships/notesSlide" Target="../notesSlides/notesSlide16.xml"/><Relationship Id="rId1" Type="http://schemas.openxmlformats.org/officeDocument/2006/relationships/slideLayout" Target="../slideLayouts/slideLayout2.xml"/><Relationship Id="rId6" Type="http://schemas.openxmlformats.org/officeDocument/2006/relationships/hyperlink" Target="mailto:katieelliott@nhs.net" TargetMode="External"/><Relationship Id="rId5" Type="http://schemas.openxmlformats.org/officeDocument/2006/relationships/hyperlink" Target="http://www.cancerresearchuk.org/health-professional/learning-and-development-tools" TargetMode="External"/><Relationship Id="rId4" Type="http://schemas.openxmlformats.org/officeDocument/2006/relationships/hyperlink" Target="http://nice.org.uk/guidance/ng12" TargetMode="External"/></Relationships>
</file>

<file path=ppt/slides/_rels/slide1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3.xml.rels><?xml version="1.0" encoding="UTF-8" standalone="yes"?>
<Relationships xmlns="http://schemas.openxmlformats.org/package/2006/relationships"><Relationship Id="rId8" Type="http://schemas.openxmlformats.org/officeDocument/2006/relationships/image" Target="../media/image3.jpeg"/><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 Id="rId9" Type="http://schemas.openxmlformats.org/officeDocument/2006/relationships/image" Target="../media/image2.png"/></Relationships>
</file>

<file path=ppt/slides/_rels/slide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5.xml.rels><?xml version="1.0" encoding="UTF-8" standalone="yes"?>
<Relationships xmlns="http://schemas.openxmlformats.org/package/2006/relationships"><Relationship Id="rId8" Type="http://schemas.openxmlformats.org/officeDocument/2006/relationships/image" Target="../media/image3.jpeg"/><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 Id="rId9" Type="http://schemas.openxmlformats.org/officeDocument/2006/relationships/image" Target="../media/image2.png"/></Relationships>
</file>

<file path=ppt/slides/_rels/slide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image" Target="../media/image2.png"/><Relationship Id="rId4" Type="http://schemas.openxmlformats.org/officeDocument/2006/relationships/image" Target="../media/image3.jpeg"/></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7.xml"/><Relationship Id="rId7" Type="http://schemas.openxmlformats.org/officeDocument/2006/relationships/image" Target="../media/image2.png"/><Relationship Id="rId2" Type="http://schemas.openxmlformats.org/officeDocument/2006/relationships/slideLayout" Target="../slideLayouts/slideLayout2.xml"/><Relationship Id="rId1" Type="http://schemas.openxmlformats.org/officeDocument/2006/relationships/vmlDrawing" Target="../drawings/vmlDrawing1.vml"/><Relationship Id="rId6" Type="http://schemas.openxmlformats.org/officeDocument/2006/relationships/image" Target="../media/image3.jpeg"/><Relationship Id="rId5" Type="http://schemas.openxmlformats.org/officeDocument/2006/relationships/image" Target="../media/image5.emf"/><Relationship Id="rId4" Type="http://schemas.openxmlformats.org/officeDocument/2006/relationships/package" Target="../embeddings/Microsoft_Word_Document.docx"/></Relationships>
</file>

<file path=ppt/slides/_rels/slide9.xml.rels><?xml version="1.0" encoding="UTF-8" standalone="yes"?>
<Relationships xmlns="http://schemas.openxmlformats.org/package/2006/relationships"><Relationship Id="rId3" Type="http://schemas.openxmlformats.org/officeDocument/2006/relationships/image" Target="../media/image6.tmp"/><Relationship Id="rId2" Type="http://schemas.openxmlformats.org/officeDocument/2006/relationships/notesSlide" Target="../notesSlides/notesSlide8.xml"/><Relationship Id="rId1" Type="http://schemas.openxmlformats.org/officeDocument/2006/relationships/slideLayout" Target="../slideLayouts/slideLayout2.xml"/><Relationship Id="rId5" Type="http://schemas.openxmlformats.org/officeDocument/2006/relationships/image" Target="../media/image2.png"/><Relationship Id="rId4" Type="http://schemas.openxmlformats.org/officeDocument/2006/relationships/image" Target="../media/image3.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p:nvPr>
        </p:nvSpPr>
        <p:spPr/>
        <p:txBody>
          <a:bodyPr/>
          <a:lstStyle/>
          <a:p>
            <a:endParaRPr lang="en-GB"/>
          </a:p>
        </p:txBody>
      </p:sp>
      <p:sp>
        <p:nvSpPr>
          <p:cNvPr id="4" name="Subtitle 3"/>
          <p:cNvSpPr>
            <a:spLocks noGrp="1"/>
          </p:cNvSpPr>
          <p:nvPr>
            <p:ph type="subTitle" idx="1"/>
          </p:nvPr>
        </p:nvSpPr>
        <p:spPr/>
        <p:txBody>
          <a:bodyPr>
            <a:normAutofit/>
          </a:bodyPr>
          <a:lstStyle/>
          <a:p>
            <a:endParaRPr lang="en-GB" sz="2800" dirty="0"/>
          </a:p>
        </p:txBody>
      </p:sp>
      <p:pic>
        <p:nvPicPr>
          <p:cNvPr id="8" name="Content Placeholder 7"/>
          <p:cNvPicPr>
            <a:picLocks noGrp="1" noChangeAspect="1"/>
          </p:cNvPicPr>
          <p:nvPr>
            <p:ph idx="4294967295"/>
          </p:nvPr>
        </p:nvPicPr>
        <p:blipFill rotWithShape="1">
          <a:blip r:embed="rId2" cstate="print">
            <a:extLst>
              <a:ext uri="{28A0092B-C50C-407E-A947-70E740481C1C}">
                <a14:useLocalDpi xmlns:a14="http://schemas.microsoft.com/office/drawing/2010/main" val="0"/>
              </a:ext>
            </a:extLst>
          </a:blip>
          <a:srcRect r="54646"/>
          <a:stretch/>
        </p:blipFill>
        <p:spPr>
          <a:xfrm>
            <a:off x="0" y="260350"/>
            <a:ext cx="1649413" cy="1512888"/>
          </a:xfrm>
        </p:spPr>
      </p:pic>
      <p:pic>
        <p:nvPicPr>
          <p:cNvPr id="9" name="Picture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022883" y="341516"/>
            <a:ext cx="1725581" cy="1287284"/>
          </a:xfrm>
          <a:prstGeom prst="rect">
            <a:avLst/>
          </a:prstGeom>
        </p:spPr>
      </p:pic>
      <p:sp>
        <p:nvSpPr>
          <p:cNvPr id="6" name="Title 6"/>
          <p:cNvSpPr txBox="1">
            <a:spLocks/>
          </p:cNvSpPr>
          <p:nvPr/>
        </p:nvSpPr>
        <p:spPr>
          <a:xfrm>
            <a:off x="-68064" y="1844824"/>
            <a:ext cx="9144000" cy="3462187"/>
          </a:xfrm>
          <a:prstGeom prst="rect">
            <a:avLst/>
          </a:prstGeom>
          <a:solidFill>
            <a:srgbClr val="00B050"/>
          </a:solidFill>
        </p:spPr>
        <p:txBody>
          <a:bodyPr vert="horz" lIns="91440" tIns="45720" rIns="91440" bIns="45720" rtlCol="0" anchor="ctr">
            <a:normAutofit fontScale="92500" lnSpcReduction="2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endParaRPr lang="en-GB" dirty="0"/>
          </a:p>
          <a:p>
            <a:r>
              <a:rPr lang="en-GB" dirty="0"/>
              <a:t>More than a 2WW referral</a:t>
            </a:r>
            <a:br>
              <a:rPr lang="en-GB" dirty="0"/>
            </a:br>
            <a:br>
              <a:rPr lang="en-GB" dirty="0"/>
            </a:br>
            <a:br>
              <a:rPr lang="en-GB" sz="1900" b="1" dirty="0"/>
            </a:br>
            <a:r>
              <a:rPr lang="en-GB" sz="1900" b="1" dirty="0"/>
              <a:t>Dr Katie Elliott</a:t>
            </a:r>
            <a:br>
              <a:rPr lang="en-GB" sz="1900" b="1" dirty="0"/>
            </a:br>
            <a:br>
              <a:rPr lang="en-GB" sz="1900" b="1" dirty="0"/>
            </a:br>
            <a:r>
              <a:rPr lang="en-GB" sz="1900" b="1" dirty="0"/>
              <a:t>CRUK strategic GP</a:t>
            </a:r>
            <a:br>
              <a:rPr lang="en-GB" sz="1900" b="1" dirty="0"/>
            </a:br>
            <a:r>
              <a:rPr lang="en-GB" sz="1900" b="1" dirty="0"/>
              <a:t>Macmillan GP with NE &amp;C Learning disability Network </a:t>
            </a:r>
            <a:br>
              <a:rPr lang="en-GB" sz="1900" b="1" dirty="0"/>
            </a:br>
            <a:r>
              <a:rPr lang="en-GB" sz="1900" b="1" dirty="0"/>
              <a:t>Assistant Clinical Lead</a:t>
            </a:r>
            <a:br>
              <a:rPr lang="en-GB" sz="1900" b="1" dirty="0"/>
            </a:br>
            <a:r>
              <a:rPr lang="en-GB" sz="1900" b="1" dirty="0"/>
              <a:t>Northern Cancer Alliance</a:t>
            </a:r>
          </a:p>
        </p:txBody>
      </p:sp>
    </p:spTree>
    <p:extLst>
      <p:ext uri="{BB962C8B-B14F-4D97-AF65-F5344CB8AC3E}">
        <p14:creationId xmlns:p14="http://schemas.microsoft.com/office/powerpoint/2010/main" val="239116034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732848"/>
          </a:xfrm>
          <a:solidFill>
            <a:srgbClr val="00B050"/>
          </a:solidFill>
        </p:spPr>
        <p:txBody>
          <a:bodyPr/>
          <a:lstStyle/>
          <a:p>
            <a:r>
              <a:rPr lang="en-GB" sz="3600" b="1" dirty="0"/>
              <a:t>Head and Neck</a:t>
            </a:r>
          </a:p>
        </p:txBody>
      </p:sp>
      <p:pic>
        <p:nvPicPr>
          <p:cNvPr id="4" name="Picture 3"/>
          <p:cNvPicPr>
            <a:picLocks noChangeAspect="1"/>
          </p:cNvPicPr>
          <p:nvPr/>
        </p:nvPicPr>
        <p:blipFill rotWithShape="1">
          <a:blip r:embed="rId3" cstate="print">
            <a:extLst>
              <a:ext uri="{28A0092B-C50C-407E-A947-70E740481C1C}">
                <a14:useLocalDpi xmlns:a14="http://schemas.microsoft.com/office/drawing/2010/main" val="0"/>
              </a:ext>
            </a:extLst>
          </a:blip>
          <a:srcRect r="55078"/>
          <a:stretch/>
        </p:blipFill>
        <p:spPr>
          <a:xfrm>
            <a:off x="197768" y="5805264"/>
            <a:ext cx="768147" cy="716463"/>
          </a:xfrm>
          <a:prstGeom prst="rect">
            <a:avLst/>
          </a:prstGeom>
        </p:spPr>
      </p:pic>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439241" y="5589240"/>
            <a:ext cx="1540893" cy="1149507"/>
          </a:xfrm>
          <a:prstGeom prst="rect">
            <a:avLst/>
          </a:prstGeom>
        </p:spPr>
      </p:pic>
      <p:sp>
        <p:nvSpPr>
          <p:cNvPr id="7" name="Rectangle 6"/>
          <p:cNvSpPr/>
          <p:nvPr/>
        </p:nvSpPr>
        <p:spPr>
          <a:xfrm>
            <a:off x="2267744" y="6093296"/>
            <a:ext cx="3978696" cy="369332"/>
          </a:xfrm>
          <a:prstGeom prst="rect">
            <a:avLst/>
          </a:prstGeom>
        </p:spPr>
        <p:txBody>
          <a:bodyPr wrap="square">
            <a:spAutoFit/>
          </a:bodyPr>
          <a:lstStyle/>
          <a:p>
            <a:pPr algn="ctr"/>
            <a:r>
              <a:rPr lang="en-GB" b="1" dirty="0">
                <a:solidFill>
                  <a:srgbClr val="0070C0"/>
                </a:solidFill>
              </a:rPr>
              <a:t>Collaborating to improve cancer care</a:t>
            </a:r>
          </a:p>
        </p:txBody>
      </p:sp>
      <p:pic>
        <p:nvPicPr>
          <p:cNvPr id="8" name="Picture 7">
            <a:extLst>
              <a:ext uri="{FF2B5EF4-FFF2-40B4-BE49-F238E27FC236}">
                <a16:creationId xmlns:a16="http://schemas.microsoft.com/office/drawing/2014/main" id="{8DFD9632-809B-4CDE-8334-325D4E67918E}"/>
              </a:ext>
            </a:extLst>
          </p:cNvPr>
          <p:cNvPicPr>
            <a:picLocks noChangeAspect="1"/>
          </p:cNvPicPr>
          <p:nvPr/>
        </p:nvPicPr>
        <p:blipFill rotWithShape="1">
          <a:blip r:embed="rId5"/>
          <a:srcRect l="5113" t="24801" r="17714" b="10800"/>
          <a:stretch/>
        </p:blipFill>
        <p:spPr>
          <a:xfrm>
            <a:off x="197768" y="908720"/>
            <a:ext cx="8897684" cy="4608512"/>
          </a:xfrm>
          <a:prstGeom prst="rect">
            <a:avLst/>
          </a:prstGeom>
        </p:spPr>
      </p:pic>
    </p:spTree>
    <p:extLst>
      <p:ext uri="{BB962C8B-B14F-4D97-AF65-F5344CB8AC3E}">
        <p14:creationId xmlns:p14="http://schemas.microsoft.com/office/powerpoint/2010/main" val="198884311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732848"/>
          </a:xfrm>
          <a:solidFill>
            <a:srgbClr val="00B050"/>
          </a:solidFill>
        </p:spPr>
        <p:txBody>
          <a:bodyPr/>
          <a:lstStyle/>
          <a:p>
            <a:r>
              <a:rPr lang="en-GB" sz="3600" b="1" dirty="0"/>
              <a:t>Skin</a:t>
            </a:r>
          </a:p>
        </p:txBody>
      </p:sp>
      <p:pic>
        <p:nvPicPr>
          <p:cNvPr id="4" name="Picture 3"/>
          <p:cNvPicPr>
            <a:picLocks noChangeAspect="1"/>
          </p:cNvPicPr>
          <p:nvPr/>
        </p:nvPicPr>
        <p:blipFill rotWithShape="1">
          <a:blip r:embed="rId3" cstate="print">
            <a:extLst>
              <a:ext uri="{28A0092B-C50C-407E-A947-70E740481C1C}">
                <a14:useLocalDpi xmlns:a14="http://schemas.microsoft.com/office/drawing/2010/main" val="0"/>
              </a:ext>
            </a:extLst>
          </a:blip>
          <a:srcRect r="55078"/>
          <a:stretch/>
        </p:blipFill>
        <p:spPr>
          <a:xfrm>
            <a:off x="197768" y="5805264"/>
            <a:ext cx="768147" cy="716463"/>
          </a:xfrm>
          <a:prstGeom prst="rect">
            <a:avLst/>
          </a:prstGeom>
        </p:spPr>
      </p:pic>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439241" y="5589240"/>
            <a:ext cx="1540893" cy="1149507"/>
          </a:xfrm>
          <a:prstGeom prst="rect">
            <a:avLst/>
          </a:prstGeom>
        </p:spPr>
      </p:pic>
      <p:sp>
        <p:nvSpPr>
          <p:cNvPr id="7" name="Rectangle 6"/>
          <p:cNvSpPr/>
          <p:nvPr/>
        </p:nvSpPr>
        <p:spPr>
          <a:xfrm>
            <a:off x="2267744" y="6093296"/>
            <a:ext cx="3978696" cy="369332"/>
          </a:xfrm>
          <a:prstGeom prst="rect">
            <a:avLst/>
          </a:prstGeom>
        </p:spPr>
        <p:txBody>
          <a:bodyPr wrap="square">
            <a:spAutoFit/>
          </a:bodyPr>
          <a:lstStyle/>
          <a:p>
            <a:pPr algn="ctr"/>
            <a:r>
              <a:rPr lang="en-GB" b="1" dirty="0">
                <a:solidFill>
                  <a:srgbClr val="0070C0"/>
                </a:solidFill>
              </a:rPr>
              <a:t>Collaborating to improve cancer care</a:t>
            </a:r>
          </a:p>
        </p:txBody>
      </p:sp>
      <p:pic>
        <p:nvPicPr>
          <p:cNvPr id="9" name="Content Placeholder 8"/>
          <p:cNvPicPr>
            <a:picLocks noGrp="1"/>
          </p:cNvPicPr>
          <p:nvPr>
            <p:ph idx="1"/>
          </p:nvPr>
        </p:nvPicPr>
        <p:blipFill rotWithShape="1">
          <a:blip r:embed="rId5"/>
          <a:srcRect l="20976" t="20896" r="22302" b="24179"/>
          <a:stretch/>
        </p:blipFill>
        <p:spPr bwMode="auto">
          <a:xfrm>
            <a:off x="581841" y="1124744"/>
            <a:ext cx="7380185" cy="4032448"/>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10443809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732848"/>
          </a:xfrm>
          <a:solidFill>
            <a:srgbClr val="00B050"/>
          </a:solidFill>
        </p:spPr>
        <p:txBody>
          <a:bodyPr/>
          <a:lstStyle/>
          <a:p>
            <a:r>
              <a:rPr lang="en-GB" sz="3600" b="1" dirty="0"/>
              <a:t>Colorectal</a:t>
            </a:r>
          </a:p>
        </p:txBody>
      </p:sp>
      <p:pic>
        <p:nvPicPr>
          <p:cNvPr id="4" name="Picture 3"/>
          <p:cNvPicPr>
            <a:picLocks noChangeAspect="1"/>
          </p:cNvPicPr>
          <p:nvPr/>
        </p:nvPicPr>
        <p:blipFill rotWithShape="1">
          <a:blip r:embed="rId3" cstate="print">
            <a:extLst>
              <a:ext uri="{28A0092B-C50C-407E-A947-70E740481C1C}">
                <a14:useLocalDpi xmlns:a14="http://schemas.microsoft.com/office/drawing/2010/main" val="0"/>
              </a:ext>
            </a:extLst>
          </a:blip>
          <a:srcRect r="55078"/>
          <a:stretch/>
        </p:blipFill>
        <p:spPr>
          <a:xfrm>
            <a:off x="197768" y="5805264"/>
            <a:ext cx="768147" cy="716463"/>
          </a:xfrm>
          <a:prstGeom prst="rect">
            <a:avLst/>
          </a:prstGeom>
        </p:spPr>
      </p:pic>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535766" y="5661248"/>
            <a:ext cx="1444368" cy="1077499"/>
          </a:xfrm>
          <a:prstGeom prst="rect">
            <a:avLst/>
          </a:prstGeom>
        </p:spPr>
      </p:pic>
      <p:sp>
        <p:nvSpPr>
          <p:cNvPr id="7" name="Rectangle 6"/>
          <p:cNvSpPr/>
          <p:nvPr/>
        </p:nvSpPr>
        <p:spPr>
          <a:xfrm>
            <a:off x="2267744" y="6093296"/>
            <a:ext cx="3978696" cy="369332"/>
          </a:xfrm>
          <a:prstGeom prst="rect">
            <a:avLst/>
          </a:prstGeom>
        </p:spPr>
        <p:txBody>
          <a:bodyPr wrap="square">
            <a:spAutoFit/>
          </a:bodyPr>
          <a:lstStyle/>
          <a:p>
            <a:pPr algn="ctr"/>
            <a:r>
              <a:rPr lang="en-GB" b="1" dirty="0">
                <a:solidFill>
                  <a:srgbClr val="0070C0"/>
                </a:solidFill>
              </a:rPr>
              <a:t>Collaborating to improve cancer care</a:t>
            </a:r>
          </a:p>
        </p:txBody>
      </p:sp>
      <p:pic>
        <p:nvPicPr>
          <p:cNvPr id="9" name="Picture 8">
            <a:extLst>
              <a:ext uri="{FF2B5EF4-FFF2-40B4-BE49-F238E27FC236}">
                <a16:creationId xmlns:a16="http://schemas.microsoft.com/office/drawing/2014/main" id="{A457AFA6-266B-4802-AF45-184CFC9F80DD}"/>
              </a:ext>
            </a:extLst>
          </p:cNvPr>
          <p:cNvPicPr>
            <a:picLocks noChangeAspect="1"/>
          </p:cNvPicPr>
          <p:nvPr/>
        </p:nvPicPr>
        <p:blipFill rotWithShape="1">
          <a:blip r:embed="rId5"/>
          <a:srcRect l="21651" t="17642" r="34516" b="12006"/>
          <a:stretch/>
        </p:blipFill>
        <p:spPr>
          <a:xfrm>
            <a:off x="208000" y="1052736"/>
            <a:ext cx="8772134" cy="4752528"/>
          </a:xfrm>
          <a:prstGeom prst="rect">
            <a:avLst/>
          </a:prstGeom>
        </p:spPr>
      </p:pic>
    </p:spTree>
    <p:extLst>
      <p:ext uri="{BB962C8B-B14F-4D97-AF65-F5344CB8AC3E}">
        <p14:creationId xmlns:p14="http://schemas.microsoft.com/office/powerpoint/2010/main" val="173990163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732848"/>
          </a:xfrm>
          <a:solidFill>
            <a:srgbClr val="00B050"/>
          </a:solidFill>
        </p:spPr>
        <p:txBody>
          <a:bodyPr/>
          <a:lstStyle/>
          <a:p>
            <a:r>
              <a:rPr lang="en-GB" sz="3600" b="1" dirty="0"/>
              <a:t>Urology</a:t>
            </a:r>
          </a:p>
        </p:txBody>
      </p:sp>
      <p:pic>
        <p:nvPicPr>
          <p:cNvPr id="4" name="Picture 3"/>
          <p:cNvPicPr>
            <a:picLocks noChangeAspect="1"/>
          </p:cNvPicPr>
          <p:nvPr/>
        </p:nvPicPr>
        <p:blipFill rotWithShape="1">
          <a:blip r:embed="rId3" cstate="print">
            <a:extLst>
              <a:ext uri="{28A0092B-C50C-407E-A947-70E740481C1C}">
                <a14:useLocalDpi xmlns:a14="http://schemas.microsoft.com/office/drawing/2010/main" val="0"/>
              </a:ext>
            </a:extLst>
          </a:blip>
          <a:srcRect r="55078"/>
          <a:stretch/>
        </p:blipFill>
        <p:spPr>
          <a:xfrm>
            <a:off x="197768" y="5805264"/>
            <a:ext cx="768147" cy="716463"/>
          </a:xfrm>
          <a:prstGeom prst="rect">
            <a:avLst/>
          </a:prstGeom>
        </p:spPr>
      </p:pic>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439241" y="5589240"/>
            <a:ext cx="1540893" cy="1149507"/>
          </a:xfrm>
          <a:prstGeom prst="rect">
            <a:avLst/>
          </a:prstGeom>
        </p:spPr>
      </p:pic>
      <p:sp>
        <p:nvSpPr>
          <p:cNvPr id="7" name="Rectangle 6"/>
          <p:cNvSpPr/>
          <p:nvPr/>
        </p:nvSpPr>
        <p:spPr>
          <a:xfrm>
            <a:off x="2267744" y="6093296"/>
            <a:ext cx="3978696" cy="369332"/>
          </a:xfrm>
          <a:prstGeom prst="rect">
            <a:avLst/>
          </a:prstGeom>
        </p:spPr>
        <p:txBody>
          <a:bodyPr wrap="square">
            <a:spAutoFit/>
          </a:bodyPr>
          <a:lstStyle/>
          <a:p>
            <a:pPr algn="ctr"/>
            <a:r>
              <a:rPr lang="en-GB" b="1" dirty="0">
                <a:solidFill>
                  <a:srgbClr val="0070C0"/>
                </a:solidFill>
              </a:rPr>
              <a:t>Collaborating to improve cancer care</a:t>
            </a:r>
          </a:p>
        </p:txBody>
      </p:sp>
      <p:pic>
        <p:nvPicPr>
          <p:cNvPr id="8" name="Content Placeholder 7"/>
          <p:cNvPicPr>
            <a:picLocks noGrp="1"/>
          </p:cNvPicPr>
          <p:nvPr>
            <p:ph idx="1"/>
          </p:nvPr>
        </p:nvPicPr>
        <p:blipFill rotWithShape="1">
          <a:blip r:embed="rId5"/>
          <a:srcRect l="21313" t="22090" r="20791" b="8656"/>
          <a:stretch/>
        </p:blipFill>
        <p:spPr bwMode="auto">
          <a:xfrm>
            <a:off x="965915" y="908720"/>
            <a:ext cx="7134477" cy="4752528"/>
          </a:xfrm>
          <a:prstGeom prst="rect">
            <a:avLst/>
          </a:prstGeom>
          <a:ln>
            <a:noFill/>
          </a:ln>
          <a:extLst>
            <a:ext uri="{53640926-AAD7-44D8-BBD7-CCE9431645EC}">
              <a14:shadowObscured xmlns:a14="http://schemas.microsoft.com/office/drawing/2010/main"/>
            </a:ext>
          </a:extLst>
        </p:spPr>
      </p:pic>
      <p:sp>
        <p:nvSpPr>
          <p:cNvPr id="5" name="Oval 4"/>
          <p:cNvSpPr/>
          <p:nvPr/>
        </p:nvSpPr>
        <p:spPr>
          <a:xfrm>
            <a:off x="1284454" y="3420533"/>
            <a:ext cx="6734031" cy="1160595"/>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Oval 9"/>
          <p:cNvSpPr/>
          <p:nvPr/>
        </p:nvSpPr>
        <p:spPr>
          <a:xfrm>
            <a:off x="1519121" y="907315"/>
            <a:ext cx="6264696" cy="432048"/>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31101750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500" fill="hold"/>
                                        <p:tgtEl>
                                          <p:spTgt spid="10"/>
                                        </p:tgtEl>
                                        <p:attrNameLst>
                                          <p:attrName>ppt_x</p:attrName>
                                        </p:attrNameLst>
                                      </p:cBhvr>
                                      <p:tavLst>
                                        <p:tav tm="0">
                                          <p:val>
                                            <p:strVal val="#ppt_x"/>
                                          </p:val>
                                        </p:tav>
                                        <p:tav tm="100000">
                                          <p:val>
                                            <p:strVal val="#ppt_x"/>
                                          </p:val>
                                        </p:tav>
                                      </p:tavLst>
                                    </p:anim>
                                    <p:anim calcmode="lin" valueType="num">
                                      <p:cBhvr additive="base">
                                        <p:cTn id="8"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additive="base">
                                        <p:cTn id="13" dur="500" fill="hold"/>
                                        <p:tgtEl>
                                          <p:spTgt spid="5"/>
                                        </p:tgtEl>
                                        <p:attrNameLst>
                                          <p:attrName>ppt_x</p:attrName>
                                        </p:attrNameLst>
                                      </p:cBhvr>
                                      <p:tavLst>
                                        <p:tav tm="0">
                                          <p:val>
                                            <p:strVal val="#ppt_x"/>
                                          </p:val>
                                        </p:tav>
                                        <p:tav tm="100000">
                                          <p:val>
                                            <p:strVal val="#ppt_x"/>
                                          </p:val>
                                        </p:tav>
                                      </p:tavLst>
                                    </p:anim>
                                    <p:anim calcmode="lin" valueType="num">
                                      <p:cBhvr additive="base">
                                        <p:cTn id="14"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10"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732848"/>
          </a:xfrm>
          <a:solidFill>
            <a:srgbClr val="00B050"/>
          </a:solidFill>
        </p:spPr>
        <p:txBody>
          <a:bodyPr/>
          <a:lstStyle/>
          <a:p>
            <a:r>
              <a:rPr lang="en-GB" sz="3600" b="1" dirty="0"/>
              <a:t>Upper GI</a:t>
            </a:r>
          </a:p>
        </p:txBody>
      </p:sp>
      <p:pic>
        <p:nvPicPr>
          <p:cNvPr id="4" name="Picture 3"/>
          <p:cNvPicPr>
            <a:picLocks noChangeAspect="1"/>
          </p:cNvPicPr>
          <p:nvPr/>
        </p:nvPicPr>
        <p:blipFill rotWithShape="1">
          <a:blip r:embed="rId3" cstate="print">
            <a:extLst>
              <a:ext uri="{28A0092B-C50C-407E-A947-70E740481C1C}">
                <a14:useLocalDpi xmlns:a14="http://schemas.microsoft.com/office/drawing/2010/main" val="0"/>
              </a:ext>
            </a:extLst>
          </a:blip>
          <a:srcRect r="55078"/>
          <a:stretch/>
        </p:blipFill>
        <p:spPr>
          <a:xfrm>
            <a:off x="197768" y="5805264"/>
            <a:ext cx="768147" cy="716463"/>
          </a:xfrm>
          <a:prstGeom prst="rect">
            <a:avLst/>
          </a:prstGeom>
        </p:spPr>
      </p:pic>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439241" y="5589240"/>
            <a:ext cx="1540893" cy="1149507"/>
          </a:xfrm>
          <a:prstGeom prst="rect">
            <a:avLst/>
          </a:prstGeom>
        </p:spPr>
      </p:pic>
      <p:sp>
        <p:nvSpPr>
          <p:cNvPr id="7" name="Rectangle 6"/>
          <p:cNvSpPr/>
          <p:nvPr/>
        </p:nvSpPr>
        <p:spPr>
          <a:xfrm>
            <a:off x="2267744" y="6093296"/>
            <a:ext cx="3978696" cy="369332"/>
          </a:xfrm>
          <a:prstGeom prst="rect">
            <a:avLst/>
          </a:prstGeom>
        </p:spPr>
        <p:txBody>
          <a:bodyPr wrap="square">
            <a:spAutoFit/>
          </a:bodyPr>
          <a:lstStyle/>
          <a:p>
            <a:pPr algn="ctr"/>
            <a:r>
              <a:rPr lang="en-GB" b="1" dirty="0">
                <a:solidFill>
                  <a:srgbClr val="0070C0"/>
                </a:solidFill>
              </a:rPr>
              <a:t>Collaborating to improve cancer care</a:t>
            </a:r>
          </a:p>
        </p:txBody>
      </p:sp>
      <p:pic>
        <p:nvPicPr>
          <p:cNvPr id="10" name="Content Placeholder 9"/>
          <p:cNvPicPr>
            <a:picLocks noGrp="1"/>
          </p:cNvPicPr>
          <p:nvPr>
            <p:ph idx="1"/>
          </p:nvPr>
        </p:nvPicPr>
        <p:blipFill rotWithShape="1">
          <a:blip r:embed="rId5"/>
          <a:srcRect l="21312" t="20597" r="21966" b="11940"/>
          <a:stretch/>
        </p:blipFill>
        <p:spPr bwMode="auto">
          <a:xfrm>
            <a:off x="577236" y="908720"/>
            <a:ext cx="8094615" cy="4525963"/>
          </a:xfrm>
          <a:prstGeom prst="rect">
            <a:avLst/>
          </a:prstGeom>
          <a:ln>
            <a:noFill/>
          </a:ln>
          <a:extLst>
            <a:ext uri="{53640926-AAD7-44D8-BBD7-CCE9431645EC}">
              <a14:shadowObscured xmlns:a14="http://schemas.microsoft.com/office/drawing/2010/main"/>
            </a:ext>
          </a:extLst>
        </p:spPr>
      </p:pic>
      <p:sp>
        <p:nvSpPr>
          <p:cNvPr id="8" name="Oval 7"/>
          <p:cNvSpPr/>
          <p:nvPr/>
        </p:nvSpPr>
        <p:spPr>
          <a:xfrm>
            <a:off x="1921024" y="4761148"/>
            <a:ext cx="5976664" cy="1080120"/>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38011597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ppt_x"/>
                                          </p:val>
                                        </p:tav>
                                        <p:tav tm="100000">
                                          <p:val>
                                            <p:strVal val="#ppt_x"/>
                                          </p:val>
                                        </p:tav>
                                      </p:tavLst>
                                    </p:anim>
                                    <p:anim calcmode="lin" valueType="num">
                                      <p:cBhvr additive="base">
                                        <p:cTn id="8"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92332"/>
            <a:ext cx="9144000" cy="917513"/>
          </a:xfrm>
          <a:solidFill>
            <a:srgbClr val="00B050"/>
          </a:solidFill>
        </p:spPr>
        <p:txBody>
          <a:bodyPr/>
          <a:lstStyle/>
          <a:p>
            <a:r>
              <a:rPr lang="en-GB" sz="3600" b="1" dirty="0"/>
              <a:t>Challenges</a:t>
            </a:r>
          </a:p>
        </p:txBody>
      </p:sp>
      <p:sp>
        <p:nvSpPr>
          <p:cNvPr id="3" name="Content Placeholder 2"/>
          <p:cNvSpPr>
            <a:spLocks noGrp="1"/>
          </p:cNvSpPr>
          <p:nvPr>
            <p:ph idx="1"/>
          </p:nvPr>
        </p:nvSpPr>
        <p:spPr/>
        <p:txBody>
          <a:bodyPr>
            <a:normAutofit fontScale="55000" lnSpcReduction="20000"/>
          </a:bodyPr>
          <a:lstStyle/>
          <a:p>
            <a:pPr fontAlgn="t"/>
            <a:r>
              <a:rPr lang="en-GB" dirty="0"/>
              <a:t>Old paper forms</a:t>
            </a:r>
          </a:p>
          <a:p>
            <a:pPr fontAlgn="t"/>
            <a:endParaRPr lang="en-GB" dirty="0"/>
          </a:p>
          <a:p>
            <a:pPr fontAlgn="t"/>
            <a:r>
              <a:rPr lang="en-GB" dirty="0"/>
              <a:t>Old electronic forms</a:t>
            </a:r>
          </a:p>
          <a:p>
            <a:pPr fontAlgn="t"/>
            <a:endParaRPr lang="en-GB" dirty="0"/>
          </a:p>
          <a:p>
            <a:pPr fontAlgn="t"/>
            <a:r>
              <a:rPr lang="en-GB" dirty="0"/>
              <a:t>Clinician / admin teams understanding the role of the 2ww form</a:t>
            </a:r>
          </a:p>
          <a:p>
            <a:pPr fontAlgn="t"/>
            <a:endParaRPr lang="en-GB" dirty="0"/>
          </a:p>
          <a:p>
            <a:r>
              <a:rPr lang="en-GB" dirty="0"/>
              <a:t>Clinician behaviour </a:t>
            </a:r>
          </a:p>
          <a:p>
            <a:endParaRPr lang="en-GB" dirty="0"/>
          </a:p>
          <a:p>
            <a:r>
              <a:rPr lang="en-GB" dirty="0"/>
              <a:t>Patient behaviour – DNA  ( use of patient information leaflets)</a:t>
            </a:r>
          </a:p>
          <a:p>
            <a:endParaRPr lang="en-GB" dirty="0"/>
          </a:p>
          <a:p>
            <a:r>
              <a:rPr lang="en-GB" dirty="0"/>
              <a:t>Variation in booking on </a:t>
            </a:r>
            <a:r>
              <a:rPr lang="en-GB" dirty="0" err="1"/>
              <a:t>eRS</a:t>
            </a:r>
            <a:r>
              <a:rPr lang="en-GB" dirty="0"/>
              <a:t> – actual vs virtual / defer to provider/ fax</a:t>
            </a:r>
          </a:p>
          <a:p>
            <a:endParaRPr lang="en-GB" dirty="0"/>
          </a:p>
          <a:p>
            <a:r>
              <a:rPr lang="en-GB" dirty="0"/>
              <a:t>How the secondary care systems work to handle the referral documents</a:t>
            </a:r>
          </a:p>
          <a:p>
            <a:endParaRPr lang="en-GB" dirty="0"/>
          </a:p>
          <a:p>
            <a:r>
              <a:rPr lang="en-GB" dirty="0"/>
              <a:t>Safety netting</a:t>
            </a:r>
          </a:p>
          <a:p>
            <a:endParaRPr lang="en-GB" dirty="0"/>
          </a:p>
        </p:txBody>
      </p:sp>
      <p:pic>
        <p:nvPicPr>
          <p:cNvPr id="4" name="Picture 3"/>
          <p:cNvPicPr>
            <a:picLocks noChangeAspect="1"/>
          </p:cNvPicPr>
          <p:nvPr/>
        </p:nvPicPr>
        <p:blipFill rotWithShape="1">
          <a:blip r:embed="rId3" cstate="print">
            <a:extLst>
              <a:ext uri="{28A0092B-C50C-407E-A947-70E740481C1C}">
                <a14:useLocalDpi xmlns:a14="http://schemas.microsoft.com/office/drawing/2010/main" val="0"/>
              </a:ext>
            </a:extLst>
          </a:blip>
          <a:srcRect r="55078"/>
          <a:stretch/>
        </p:blipFill>
        <p:spPr>
          <a:xfrm>
            <a:off x="197768" y="5805264"/>
            <a:ext cx="768147" cy="716463"/>
          </a:xfrm>
          <a:prstGeom prst="rect">
            <a:avLst/>
          </a:prstGeom>
        </p:spPr>
      </p:pic>
      <p:pic>
        <p:nvPicPr>
          <p:cNvPr id="5" name="Picture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439241" y="5589240"/>
            <a:ext cx="1540893" cy="1149507"/>
          </a:xfrm>
          <a:prstGeom prst="rect">
            <a:avLst/>
          </a:prstGeom>
        </p:spPr>
      </p:pic>
      <p:sp>
        <p:nvSpPr>
          <p:cNvPr id="6" name="Rectangle 5"/>
          <p:cNvSpPr/>
          <p:nvPr/>
        </p:nvSpPr>
        <p:spPr>
          <a:xfrm>
            <a:off x="2267744" y="6093296"/>
            <a:ext cx="3978696" cy="369332"/>
          </a:xfrm>
          <a:prstGeom prst="rect">
            <a:avLst/>
          </a:prstGeom>
        </p:spPr>
        <p:txBody>
          <a:bodyPr wrap="square">
            <a:spAutoFit/>
          </a:bodyPr>
          <a:lstStyle/>
          <a:p>
            <a:pPr algn="ctr"/>
            <a:r>
              <a:rPr lang="en-GB" b="1" dirty="0">
                <a:solidFill>
                  <a:srgbClr val="0070C0"/>
                </a:solidFill>
              </a:rPr>
              <a:t>Collaborating to improve cancer care</a:t>
            </a:r>
          </a:p>
        </p:txBody>
      </p:sp>
    </p:spTree>
    <p:extLst>
      <p:ext uri="{BB962C8B-B14F-4D97-AF65-F5344CB8AC3E}">
        <p14:creationId xmlns:p14="http://schemas.microsoft.com/office/powerpoint/2010/main" val="211902899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30777"/>
            <a:ext cx="9144000" cy="794403"/>
          </a:xfrm>
          <a:solidFill>
            <a:srgbClr val="00B050"/>
          </a:solidFill>
        </p:spPr>
        <p:txBody>
          <a:bodyPr anchor="t">
            <a:normAutofit/>
          </a:bodyPr>
          <a:lstStyle/>
          <a:p>
            <a:r>
              <a:rPr lang="en-GB" sz="2000" b="1" dirty="0"/>
              <a:t>Northern Cancer Alliance 2WW forms</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4049463144"/>
              </p:ext>
            </p:extLst>
          </p:nvPr>
        </p:nvGraphicFramePr>
        <p:xfrm>
          <a:off x="0" y="417227"/>
          <a:ext cx="9144000" cy="6456136"/>
        </p:xfrm>
        <a:graphic>
          <a:graphicData uri="http://schemas.openxmlformats.org/drawingml/2006/table">
            <a:tbl>
              <a:tblPr firstRow="1" bandRow="1">
                <a:tableStyleId>{7DF18680-E054-41AD-8BC1-D1AEF772440D}</a:tableStyleId>
              </a:tblPr>
              <a:tblGrid>
                <a:gridCol w="9144000">
                  <a:extLst>
                    <a:ext uri="{9D8B030D-6E8A-4147-A177-3AD203B41FA5}">
                      <a16:colId xmlns:a16="http://schemas.microsoft.com/office/drawing/2014/main" val="20000"/>
                    </a:ext>
                  </a:extLst>
                </a:gridCol>
              </a:tblGrid>
              <a:tr h="1037715">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600" dirty="0"/>
                        <a:t>Watch out for the </a:t>
                      </a:r>
                      <a:r>
                        <a:rPr lang="en-GB" sz="1800" b="1" dirty="0">
                          <a:solidFill>
                            <a:schemeClr val="tx1"/>
                          </a:solidFill>
                        </a:rPr>
                        <a:t>new NCA </a:t>
                      </a:r>
                      <a:r>
                        <a:rPr lang="en-GB" sz="1600" dirty="0"/>
                        <a:t>forms and let the clinical and admin teams know.</a:t>
                      </a:r>
                    </a:p>
                    <a:p>
                      <a:pPr marL="0" marR="0" indent="0" algn="l" defTabSz="914400" rtl="0" eaLnBrk="1" fontAlgn="auto" latinLnBrk="0" hangingPunct="1">
                        <a:lnSpc>
                          <a:spcPct val="100000"/>
                        </a:lnSpc>
                        <a:spcBef>
                          <a:spcPts val="0"/>
                        </a:spcBef>
                        <a:spcAft>
                          <a:spcPts val="0"/>
                        </a:spcAft>
                        <a:buClrTx/>
                        <a:buSzTx/>
                        <a:buFontTx/>
                        <a:buNone/>
                        <a:tabLst/>
                        <a:defRPr/>
                      </a:pPr>
                      <a:endParaRPr lang="en-GB" sz="1600" dirty="0"/>
                    </a:p>
                    <a:p>
                      <a:pPr marL="0" marR="0" indent="0" algn="l" defTabSz="914400" rtl="0" eaLnBrk="1" fontAlgn="auto" latinLnBrk="0" hangingPunct="1">
                        <a:lnSpc>
                          <a:spcPct val="100000"/>
                        </a:lnSpc>
                        <a:spcBef>
                          <a:spcPts val="0"/>
                        </a:spcBef>
                        <a:spcAft>
                          <a:spcPts val="0"/>
                        </a:spcAft>
                        <a:buClrTx/>
                        <a:buSzTx/>
                        <a:buFontTx/>
                        <a:buNone/>
                        <a:tabLst/>
                        <a:defRPr/>
                      </a:pPr>
                      <a:r>
                        <a:rPr lang="en-GB" sz="1600" dirty="0"/>
                        <a:t>The</a:t>
                      </a:r>
                      <a:r>
                        <a:rPr lang="en-GB" sz="1600" dirty="0">
                          <a:solidFill>
                            <a:srgbClr val="FF0000"/>
                          </a:solidFill>
                        </a:rPr>
                        <a:t> RED </a:t>
                      </a:r>
                      <a:r>
                        <a:rPr lang="en-GB" sz="1600" dirty="0"/>
                        <a:t>boxes on the forms indicate where information is required</a:t>
                      </a:r>
                    </a:p>
                    <a:p>
                      <a:endParaRPr lang="en-GB" sz="1600" dirty="0"/>
                    </a:p>
                  </a:txBody>
                  <a:tcPr/>
                </a:tc>
                <a:extLst>
                  <a:ext uri="{0D108BD9-81ED-4DB2-BD59-A6C34878D82A}">
                    <a16:rowId xmlns:a16="http://schemas.microsoft.com/office/drawing/2014/main" val="10000"/>
                  </a:ext>
                </a:extLst>
              </a:tr>
              <a:tr h="547683">
                <a:tc>
                  <a:txBody>
                    <a:bodyPr/>
                    <a:lstStyle/>
                    <a:p>
                      <a:r>
                        <a:rPr lang="en-GB" sz="1600" dirty="0">
                          <a:latin typeface="Calibri" panose="020F0502020204030204" pitchFamily="34" charset="0"/>
                        </a:rPr>
                        <a:t>Upper / Lower GI/ lung/ head and neck/ prostate  pathways rely on the accuracy of the information and blood test results on the forms to be able to book straight to test for CT/ colonoscopy/ MRI. </a:t>
                      </a:r>
                    </a:p>
                  </a:txBody>
                  <a:tcPr/>
                </a:tc>
                <a:extLst>
                  <a:ext uri="{0D108BD9-81ED-4DB2-BD59-A6C34878D82A}">
                    <a16:rowId xmlns:a16="http://schemas.microsoft.com/office/drawing/2014/main" val="10001"/>
                  </a:ext>
                </a:extLst>
              </a:tr>
              <a:tr h="1037715">
                <a:tc>
                  <a:txBody>
                    <a:bodyPr/>
                    <a:lstStyle/>
                    <a:p>
                      <a:r>
                        <a:rPr lang="en-GB" sz="1800" b="1" dirty="0">
                          <a:latin typeface="Calibri" panose="020F0502020204030204" pitchFamily="34" charset="0"/>
                        </a:rPr>
                        <a:t>Clinical criteria </a:t>
                      </a:r>
                      <a:r>
                        <a:rPr lang="en-GB" sz="1800" b="0" dirty="0">
                          <a:latin typeface="Calibri" panose="020F0502020204030204" pitchFamily="34" charset="0"/>
                        </a:rPr>
                        <a:t>–</a:t>
                      </a:r>
                    </a:p>
                    <a:p>
                      <a:r>
                        <a:rPr lang="en-GB" sz="1600" b="1" dirty="0">
                          <a:latin typeface="Calibri" panose="020F0502020204030204" pitchFamily="34" charset="0"/>
                        </a:rPr>
                        <a:t>	Upper</a:t>
                      </a:r>
                      <a:r>
                        <a:rPr lang="en-GB" sz="1600" b="1" baseline="0" dirty="0">
                          <a:latin typeface="Calibri" panose="020F0502020204030204" pitchFamily="34" charset="0"/>
                        </a:rPr>
                        <a:t> GI </a:t>
                      </a:r>
                      <a:r>
                        <a:rPr lang="en-GB" sz="1600" b="0" baseline="0" dirty="0">
                          <a:latin typeface="Calibri" panose="020F0502020204030204" pitchFamily="34" charset="0"/>
                        </a:rPr>
                        <a:t> - new hyperlink on form to advice for conservative management of low risk </a:t>
                      </a:r>
                      <a:r>
                        <a:rPr lang="en-GB" sz="1600" b="0" baseline="0" dirty="0" err="1">
                          <a:latin typeface="Calibri" panose="020F0502020204030204" pitchFamily="34" charset="0"/>
                        </a:rPr>
                        <a:t>sx</a:t>
                      </a:r>
                      <a:endParaRPr lang="en-GB" sz="1600" b="1" baseline="0" dirty="0">
                        <a:latin typeface="Calibri" panose="020F0502020204030204" pitchFamily="34" charset="0"/>
                      </a:endParaRPr>
                    </a:p>
                    <a:p>
                      <a:r>
                        <a:rPr lang="en-GB" sz="1600" b="1" baseline="0" dirty="0">
                          <a:latin typeface="Calibri" panose="020F0502020204030204" pitchFamily="34" charset="0"/>
                        </a:rPr>
                        <a:t>	COLORECTAL - </a:t>
                      </a:r>
                      <a:r>
                        <a:rPr lang="en-GB" sz="1600" b="0" baseline="0" dirty="0">
                          <a:latin typeface="Calibri" panose="020F0502020204030204" pitchFamily="34" charset="0"/>
                        </a:rPr>
                        <a:t> </a:t>
                      </a:r>
                      <a:r>
                        <a:rPr lang="en-GB" sz="1600" b="0" baseline="0" dirty="0" err="1">
                          <a:latin typeface="Calibri" panose="020F0502020204030204" pitchFamily="34" charset="0"/>
                        </a:rPr>
                        <a:t>qFIT</a:t>
                      </a:r>
                      <a:r>
                        <a:rPr lang="en-GB" sz="1600" b="0" baseline="0" dirty="0">
                          <a:latin typeface="Calibri" panose="020F0502020204030204" pitchFamily="34" charset="0"/>
                        </a:rPr>
                        <a:t> is included, hyperlink on form for more info.</a:t>
                      </a:r>
                    </a:p>
                    <a:p>
                      <a:r>
                        <a:rPr lang="en-GB" sz="1600" b="0" baseline="0" dirty="0">
                          <a:latin typeface="Calibri" panose="020F0502020204030204" pitchFamily="34" charset="0"/>
                        </a:rPr>
                        <a:t>	</a:t>
                      </a:r>
                      <a:r>
                        <a:rPr lang="en-GB" sz="1600" b="1" baseline="0" dirty="0">
                          <a:latin typeface="Calibri" panose="020F0502020204030204" pitchFamily="34" charset="0"/>
                        </a:rPr>
                        <a:t>UROLOGY – </a:t>
                      </a:r>
                      <a:r>
                        <a:rPr lang="en-GB" sz="1600" b="0" baseline="0" dirty="0">
                          <a:latin typeface="Calibri" panose="020F0502020204030204" pitchFamily="34" charset="0"/>
                        </a:rPr>
                        <a:t>MRI exclusion criteria are included to facilitate the </a:t>
                      </a:r>
                      <a:r>
                        <a:rPr lang="en-GB" sz="1600" b="0" baseline="0">
                          <a:latin typeface="Calibri" panose="020F0502020204030204" pitchFamily="34" charset="0"/>
                        </a:rPr>
                        <a:t>new PROSTATE </a:t>
                      </a:r>
                      <a:r>
                        <a:rPr lang="en-GB" sz="1600" b="0" baseline="0" dirty="0">
                          <a:latin typeface="Calibri" panose="020F0502020204030204" pitchFamily="34" charset="0"/>
                        </a:rPr>
                        <a:t>pathway</a:t>
                      </a:r>
                      <a:endParaRPr lang="en-GB" sz="1600" b="0" dirty="0">
                        <a:latin typeface="Calibri" panose="020F0502020204030204" pitchFamily="34" charset="0"/>
                      </a:endParaRPr>
                    </a:p>
                  </a:txBody>
                  <a:tcPr/>
                </a:tc>
                <a:extLst>
                  <a:ext uri="{0D108BD9-81ED-4DB2-BD59-A6C34878D82A}">
                    <a16:rowId xmlns:a16="http://schemas.microsoft.com/office/drawing/2014/main" val="10002"/>
                  </a:ext>
                </a:extLst>
              </a:tr>
              <a:tr h="429063">
                <a:tc>
                  <a:txBody>
                    <a:bodyPr/>
                    <a:lstStyle/>
                    <a:p>
                      <a:r>
                        <a:rPr lang="en-GB" sz="1800" b="1" dirty="0">
                          <a:latin typeface="Calibri" panose="020F0502020204030204" pitchFamily="34" charset="0"/>
                        </a:rPr>
                        <a:t>Information to patients</a:t>
                      </a:r>
                      <a:r>
                        <a:rPr lang="en-GB" sz="1800" b="1" baseline="0" dirty="0">
                          <a:latin typeface="Calibri" panose="020F0502020204030204" pitchFamily="34" charset="0"/>
                        </a:rPr>
                        <a:t> </a:t>
                      </a:r>
                      <a:r>
                        <a:rPr lang="en-GB" sz="1600" baseline="0" dirty="0">
                          <a:latin typeface="Calibri" panose="020F0502020204030204" pitchFamily="34" charset="0"/>
                        </a:rPr>
                        <a:t>– </a:t>
                      </a:r>
                      <a:r>
                        <a:rPr lang="en-GB" sz="1600" baseline="0" dirty="0">
                          <a:solidFill>
                            <a:srgbClr val="FF0000"/>
                          </a:solidFill>
                          <a:latin typeface="Calibri" panose="020F0502020204030204" pitchFamily="34" charset="0"/>
                        </a:rPr>
                        <a:t>PIL/ Easy read</a:t>
                      </a:r>
                      <a:endParaRPr lang="en-GB" sz="1600" dirty="0">
                        <a:solidFill>
                          <a:srgbClr val="FF0000"/>
                        </a:solidFill>
                        <a:latin typeface="Calibri" panose="020F0502020204030204" pitchFamily="34" charset="0"/>
                      </a:endParaRPr>
                    </a:p>
                  </a:txBody>
                  <a:tcPr/>
                </a:tc>
                <a:extLst>
                  <a:ext uri="{0D108BD9-81ED-4DB2-BD59-A6C34878D82A}">
                    <a16:rowId xmlns:a16="http://schemas.microsoft.com/office/drawing/2014/main" val="10003"/>
                  </a:ext>
                </a:extLst>
              </a:tr>
              <a:tr h="576508">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800" b="1" dirty="0"/>
                        <a:t>Performance status </a:t>
                      </a:r>
                      <a:r>
                        <a:rPr lang="en-GB" sz="1600" dirty="0"/>
                        <a:t>– should be completed by the </a:t>
                      </a:r>
                      <a:r>
                        <a:rPr lang="en-GB" sz="1600">
                          <a:solidFill>
                            <a:srgbClr val="FF0000"/>
                          </a:solidFill>
                        </a:rPr>
                        <a:t>referring clinician . </a:t>
                      </a:r>
                      <a:endParaRPr lang="en-GB" sz="1600" dirty="0">
                        <a:solidFill>
                          <a:srgbClr val="FF0000"/>
                        </a:solidFill>
                      </a:endParaRPr>
                    </a:p>
                    <a:p>
                      <a:r>
                        <a:rPr lang="en-GB" sz="1600" b="1" dirty="0"/>
                        <a:t>                                             This</a:t>
                      </a:r>
                      <a:r>
                        <a:rPr lang="en-GB" sz="1600" b="1" baseline="0" dirty="0"/>
                        <a:t> is essential to safely book direct to test pathways</a:t>
                      </a:r>
                      <a:endParaRPr lang="en-GB" sz="1600" b="1" dirty="0"/>
                    </a:p>
                  </a:txBody>
                  <a:tcPr/>
                </a:tc>
                <a:extLst>
                  <a:ext uri="{0D108BD9-81ED-4DB2-BD59-A6C34878D82A}">
                    <a16:rowId xmlns:a16="http://schemas.microsoft.com/office/drawing/2014/main" val="10004"/>
                  </a:ext>
                </a:extLst>
              </a:tr>
              <a:tr h="445038">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800" b="1" dirty="0"/>
                        <a:t>Clinical narrative </a:t>
                      </a:r>
                      <a:r>
                        <a:rPr lang="en-GB" sz="1600" dirty="0"/>
                        <a:t>– must</a:t>
                      </a:r>
                      <a:r>
                        <a:rPr lang="en-GB" sz="1600" baseline="0" dirty="0"/>
                        <a:t> all be visible in the </a:t>
                      </a:r>
                      <a:r>
                        <a:rPr lang="en-GB" sz="1600" baseline="0" dirty="0">
                          <a:solidFill>
                            <a:srgbClr val="FF0000"/>
                          </a:solidFill>
                        </a:rPr>
                        <a:t>red box </a:t>
                      </a:r>
                      <a:r>
                        <a:rPr lang="en-GB" sz="1600" baseline="0" dirty="0"/>
                        <a:t>( the box does  not expand)</a:t>
                      </a:r>
                      <a:endParaRPr lang="en-GB" sz="1600" dirty="0"/>
                    </a:p>
                  </a:txBody>
                  <a:tcPr/>
                </a:tc>
                <a:extLst>
                  <a:ext uri="{0D108BD9-81ED-4DB2-BD59-A6C34878D82A}">
                    <a16:rowId xmlns:a16="http://schemas.microsoft.com/office/drawing/2014/main" val="10005"/>
                  </a:ext>
                </a:extLst>
              </a:tr>
              <a:tr h="417476">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2000" b="1" dirty="0"/>
                        <a:t>Blood tests</a:t>
                      </a:r>
                      <a:r>
                        <a:rPr lang="en-GB" sz="2000" b="1" baseline="0" dirty="0"/>
                        <a:t> </a:t>
                      </a:r>
                      <a:r>
                        <a:rPr lang="en-GB" sz="1600" dirty="0"/>
                        <a:t>– must be taken </a:t>
                      </a:r>
                      <a:r>
                        <a:rPr lang="en-GB" sz="1600" dirty="0">
                          <a:solidFill>
                            <a:srgbClr val="FF0000"/>
                          </a:solidFill>
                        </a:rPr>
                        <a:t>on the day/ before the day</a:t>
                      </a:r>
                      <a:r>
                        <a:rPr lang="en-GB" sz="1600" dirty="0"/>
                        <a:t> the referral is sent </a:t>
                      </a:r>
                    </a:p>
                  </a:txBody>
                  <a:tcPr/>
                </a:tc>
                <a:extLst>
                  <a:ext uri="{0D108BD9-81ED-4DB2-BD59-A6C34878D82A}">
                    <a16:rowId xmlns:a16="http://schemas.microsoft.com/office/drawing/2014/main" val="10006"/>
                  </a:ext>
                </a:extLst>
              </a:tr>
              <a:tr h="371713">
                <a:tc>
                  <a:txBody>
                    <a:bodyPr/>
                    <a:lstStyle/>
                    <a:p>
                      <a:r>
                        <a:rPr lang="en-GB" sz="1800" b="1" dirty="0"/>
                        <a:t>Accessible</a:t>
                      </a:r>
                      <a:r>
                        <a:rPr lang="en-GB" sz="1800" b="1" baseline="0" dirty="0"/>
                        <a:t> information </a:t>
                      </a:r>
                      <a:r>
                        <a:rPr lang="en-GB" sz="1600" b="0" baseline="0" dirty="0"/>
                        <a:t>– make sure this is complete</a:t>
                      </a:r>
                      <a:endParaRPr lang="en-GB" sz="1600" b="0" dirty="0"/>
                    </a:p>
                  </a:txBody>
                  <a:tcPr/>
                </a:tc>
                <a:extLst>
                  <a:ext uri="{0D108BD9-81ED-4DB2-BD59-A6C34878D82A}">
                    <a16:rowId xmlns:a16="http://schemas.microsoft.com/office/drawing/2014/main" val="10007"/>
                  </a:ext>
                </a:extLst>
              </a:tr>
              <a:tr h="354807">
                <a:tc>
                  <a:txBody>
                    <a:bodyPr/>
                    <a:lstStyle/>
                    <a:p>
                      <a:pPr algn="l"/>
                      <a:r>
                        <a:rPr lang="en-GB" sz="1600" dirty="0"/>
                        <a:t>Remove inappropriate PMH </a:t>
                      </a:r>
                    </a:p>
                  </a:txBody>
                  <a:tcPr/>
                </a:tc>
                <a:extLst>
                  <a:ext uri="{0D108BD9-81ED-4DB2-BD59-A6C34878D82A}">
                    <a16:rowId xmlns:a16="http://schemas.microsoft.com/office/drawing/2014/main" val="10008"/>
                  </a:ext>
                </a:extLst>
              </a:tr>
              <a:tr h="445038">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1600" dirty="0"/>
                        <a:t>Seek Support from your local CRUK facilitator</a:t>
                      </a:r>
                    </a:p>
                  </a:txBody>
                  <a:tcPr/>
                </a:tc>
                <a:extLst>
                  <a:ext uri="{0D108BD9-81ED-4DB2-BD59-A6C34878D82A}">
                    <a16:rowId xmlns:a16="http://schemas.microsoft.com/office/drawing/2014/main" val="10009"/>
                  </a:ext>
                </a:extLst>
              </a:tr>
              <a:tr h="609721">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2400" b="1" dirty="0">
                          <a:solidFill>
                            <a:srgbClr val="FF0000"/>
                          </a:solidFill>
                        </a:rPr>
                        <a:t>DO</a:t>
                      </a:r>
                      <a:r>
                        <a:rPr lang="en-GB" sz="2400" b="1" baseline="0" dirty="0">
                          <a:solidFill>
                            <a:srgbClr val="FF0000"/>
                          </a:solidFill>
                        </a:rPr>
                        <a:t> NOT  let  incomplete  referrals  leave  your  practice</a:t>
                      </a:r>
                      <a:endParaRPr lang="en-GB" sz="1600" dirty="0"/>
                    </a:p>
                  </a:txBody>
                  <a:tcPr/>
                </a:tc>
                <a:extLst>
                  <a:ext uri="{0D108BD9-81ED-4DB2-BD59-A6C34878D82A}">
                    <a16:rowId xmlns:a16="http://schemas.microsoft.com/office/drawing/2014/main" val="10010"/>
                  </a:ext>
                </a:extLst>
              </a:tr>
            </a:tbl>
          </a:graphicData>
        </a:graphic>
      </p:graphicFrame>
    </p:spTree>
    <p:extLst>
      <p:ext uri="{BB962C8B-B14F-4D97-AF65-F5344CB8AC3E}">
        <p14:creationId xmlns:p14="http://schemas.microsoft.com/office/powerpoint/2010/main" val="108493860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61555"/>
            <a:ext cx="9144000" cy="855958"/>
          </a:xfrm>
          <a:solidFill>
            <a:srgbClr val="00B050"/>
          </a:solidFill>
        </p:spPr>
        <p:txBody>
          <a:bodyPr>
            <a:normAutofit/>
          </a:bodyPr>
          <a:lstStyle/>
          <a:p>
            <a:r>
              <a:rPr lang="en-GB" sz="3600" b="1" dirty="0"/>
              <a:t>Implementation and Support for 2WW forms</a:t>
            </a:r>
          </a:p>
        </p:txBody>
      </p:sp>
      <p:sp>
        <p:nvSpPr>
          <p:cNvPr id="3" name="Content Placeholder 2"/>
          <p:cNvSpPr>
            <a:spLocks noGrp="1"/>
          </p:cNvSpPr>
          <p:nvPr>
            <p:ph idx="1"/>
          </p:nvPr>
        </p:nvSpPr>
        <p:spPr>
          <a:xfrm>
            <a:off x="0" y="900000"/>
            <a:ext cx="9144000" cy="5193296"/>
          </a:xfrm>
        </p:spPr>
        <p:txBody>
          <a:bodyPr>
            <a:normAutofit fontScale="32500" lnSpcReduction="20000"/>
          </a:bodyPr>
          <a:lstStyle/>
          <a:p>
            <a:endParaRPr lang="en-GB" sz="5300" dirty="0"/>
          </a:p>
          <a:p>
            <a:endParaRPr lang="en-GB" sz="5300" dirty="0"/>
          </a:p>
          <a:p>
            <a:r>
              <a:rPr lang="en-GB" sz="5300" dirty="0"/>
              <a:t>NECN/ Cancer Alliance website </a:t>
            </a:r>
          </a:p>
          <a:p>
            <a:r>
              <a:rPr lang="en-GB" sz="5200" u="sng" dirty="0">
                <a:hlinkClick r:id="rId3"/>
              </a:rPr>
              <a:t>http://www.northerncanceralliance.nhs.uk/pathway/early-diagnosis/supporting-primary-care</a:t>
            </a:r>
            <a:endParaRPr lang="en-GB" sz="5200" dirty="0"/>
          </a:p>
          <a:p>
            <a:endParaRPr lang="en-GB" sz="5300" dirty="0"/>
          </a:p>
          <a:p>
            <a:r>
              <a:rPr lang="en-GB" sz="5300" dirty="0"/>
              <a:t>NICE website </a:t>
            </a:r>
            <a:r>
              <a:rPr lang="en-GB" sz="5300" u="sng" dirty="0">
                <a:hlinkClick r:id="rId4"/>
              </a:rPr>
              <a:t>http://nice.org.uk/guidance/ng12</a:t>
            </a:r>
            <a:endParaRPr lang="en-GB" sz="5300" dirty="0"/>
          </a:p>
          <a:p>
            <a:endParaRPr lang="en-GB" sz="5300" dirty="0"/>
          </a:p>
          <a:p>
            <a:r>
              <a:rPr lang="en-GB" sz="5300" dirty="0"/>
              <a:t>CRUK website for health professionals : </a:t>
            </a:r>
            <a:r>
              <a:rPr lang="en-GB" sz="5300" dirty="0">
                <a:hlinkClick r:id="rId5"/>
              </a:rPr>
              <a:t>http://www.cancerresearchuk.org/health-professional/learning-and-development-tools</a:t>
            </a:r>
            <a:endParaRPr lang="en-GB" sz="5300" dirty="0"/>
          </a:p>
          <a:p>
            <a:endParaRPr lang="en-GB" sz="5300" dirty="0"/>
          </a:p>
          <a:p>
            <a:r>
              <a:rPr lang="en-GB" sz="5300" dirty="0"/>
              <a:t>Clinical queries please contact  </a:t>
            </a:r>
            <a:r>
              <a:rPr lang="en-GB" sz="5300" u="sng" dirty="0">
                <a:hlinkClick r:id="rId6"/>
              </a:rPr>
              <a:t>katieelliott@nhs.net</a:t>
            </a:r>
            <a:r>
              <a:rPr lang="en-GB" sz="5300" dirty="0"/>
              <a:t> or your local cancer lead </a:t>
            </a:r>
          </a:p>
          <a:p>
            <a:endParaRPr lang="en-GB" sz="5300" dirty="0"/>
          </a:p>
          <a:p>
            <a:r>
              <a:rPr lang="en-GB" sz="5300" dirty="0"/>
              <a:t>CRUK primary care engagement facilitator via </a:t>
            </a:r>
          </a:p>
          <a:p>
            <a:pPr marL="0" indent="0">
              <a:buNone/>
            </a:pPr>
            <a:r>
              <a:rPr lang="en-GB" sz="5300" dirty="0"/>
              <a:t> </a:t>
            </a:r>
            <a:r>
              <a:rPr lang="en-GB" sz="5400" u="sng" dirty="0">
                <a:hlinkClick r:id="rId3"/>
              </a:rPr>
              <a:t>http://www.northerncanceralliance.nhs.uk/pathway/early-diagnosis/supporting-primary-care</a:t>
            </a:r>
            <a:endParaRPr lang="en-GB" sz="5400" dirty="0"/>
          </a:p>
          <a:p>
            <a:pPr marL="0" indent="0">
              <a:buNone/>
            </a:pPr>
            <a:endParaRPr lang="en-GB" sz="5300" dirty="0"/>
          </a:p>
          <a:p>
            <a:r>
              <a:rPr lang="en-GB" sz="5300" dirty="0"/>
              <a:t>Help with EMIS or System One or joining the DCS Group contact the NECS Training Team on 03005550340</a:t>
            </a:r>
          </a:p>
          <a:p>
            <a:endParaRPr lang="en-GB" sz="2400" dirty="0"/>
          </a:p>
        </p:txBody>
      </p:sp>
      <p:pic>
        <p:nvPicPr>
          <p:cNvPr id="4" name="Picture 3"/>
          <p:cNvPicPr>
            <a:picLocks noChangeAspect="1"/>
          </p:cNvPicPr>
          <p:nvPr/>
        </p:nvPicPr>
        <p:blipFill rotWithShape="1">
          <a:blip r:embed="rId7" cstate="print">
            <a:extLst>
              <a:ext uri="{28A0092B-C50C-407E-A947-70E740481C1C}">
                <a14:useLocalDpi xmlns:a14="http://schemas.microsoft.com/office/drawing/2010/main" val="0"/>
              </a:ext>
            </a:extLst>
          </a:blip>
          <a:srcRect r="55078"/>
          <a:stretch/>
        </p:blipFill>
        <p:spPr>
          <a:xfrm>
            <a:off x="197768" y="5805264"/>
            <a:ext cx="768147" cy="716463"/>
          </a:xfrm>
          <a:prstGeom prst="rect">
            <a:avLst/>
          </a:prstGeom>
        </p:spPr>
      </p:pic>
      <p:pic>
        <p:nvPicPr>
          <p:cNvPr id="5" name="Picture 4"/>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7439241" y="5589240"/>
            <a:ext cx="1540893" cy="1149507"/>
          </a:xfrm>
          <a:prstGeom prst="rect">
            <a:avLst/>
          </a:prstGeom>
        </p:spPr>
      </p:pic>
      <p:sp>
        <p:nvSpPr>
          <p:cNvPr id="6" name="Rectangle 5"/>
          <p:cNvSpPr/>
          <p:nvPr/>
        </p:nvSpPr>
        <p:spPr>
          <a:xfrm>
            <a:off x="2267744" y="6093296"/>
            <a:ext cx="3978696" cy="369332"/>
          </a:xfrm>
          <a:prstGeom prst="rect">
            <a:avLst/>
          </a:prstGeom>
        </p:spPr>
        <p:txBody>
          <a:bodyPr wrap="square">
            <a:spAutoFit/>
          </a:bodyPr>
          <a:lstStyle/>
          <a:p>
            <a:pPr algn="ctr"/>
            <a:r>
              <a:rPr lang="en-GB" b="1" dirty="0">
                <a:solidFill>
                  <a:srgbClr val="0070C0"/>
                </a:solidFill>
              </a:rPr>
              <a:t>Collaborating to improve cancer care</a:t>
            </a:r>
          </a:p>
        </p:txBody>
      </p:sp>
    </p:spTree>
    <p:extLst>
      <p:ext uri="{BB962C8B-B14F-4D97-AF65-F5344CB8AC3E}">
        <p14:creationId xmlns:p14="http://schemas.microsoft.com/office/powerpoint/2010/main" val="111263659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3707904" y="3501008"/>
            <a:ext cx="2016224" cy="1200329"/>
          </a:xfrm>
          <a:prstGeom prst="rect">
            <a:avLst/>
          </a:prstGeom>
          <a:noFill/>
        </p:spPr>
        <p:txBody>
          <a:bodyPr wrap="square" rtlCol="0">
            <a:spAutoFit/>
          </a:bodyPr>
          <a:lstStyle/>
          <a:p>
            <a:pPr algn="ctr"/>
            <a:r>
              <a:rPr lang="en-GB" sz="3600" b="1" dirty="0">
                <a:solidFill>
                  <a:schemeClr val="bg1"/>
                </a:solidFill>
              </a:rPr>
              <a:t>Working together</a:t>
            </a:r>
            <a:endParaRPr lang="en-GB" sz="3600" dirty="0">
              <a:solidFill>
                <a:schemeClr val="bg1"/>
              </a:solidFill>
            </a:endParaRPr>
          </a:p>
        </p:txBody>
      </p:sp>
      <p:pic>
        <p:nvPicPr>
          <p:cNvPr id="6" name="Picture 5"/>
          <p:cNvPicPr>
            <a:picLocks noChangeAspect="1"/>
          </p:cNvPicPr>
          <p:nvPr/>
        </p:nvPicPr>
        <p:blipFill rotWithShape="1">
          <a:blip r:embed="rId2" cstate="print">
            <a:extLst>
              <a:ext uri="{28A0092B-C50C-407E-A947-70E740481C1C}">
                <a14:useLocalDpi xmlns:a14="http://schemas.microsoft.com/office/drawing/2010/main" val="0"/>
              </a:ext>
            </a:extLst>
          </a:blip>
          <a:srcRect r="55078"/>
          <a:stretch/>
        </p:blipFill>
        <p:spPr>
          <a:xfrm>
            <a:off x="197768" y="5805264"/>
            <a:ext cx="768147" cy="716463"/>
          </a:xfrm>
          <a:prstGeom prst="rect">
            <a:avLst/>
          </a:prstGeom>
        </p:spPr>
      </p:pic>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452320" y="5589240"/>
            <a:ext cx="1540893" cy="1149507"/>
          </a:xfrm>
          <a:prstGeom prst="rect">
            <a:avLst/>
          </a:prstGeom>
        </p:spPr>
      </p:pic>
      <p:sp>
        <p:nvSpPr>
          <p:cNvPr id="8" name="Rectangle 7"/>
          <p:cNvSpPr/>
          <p:nvPr/>
        </p:nvSpPr>
        <p:spPr>
          <a:xfrm>
            <a:off x="2334192" y="6462628"/>
            <a:ext cx="3978696" cy="369332"/>
          </a:xfrm>
          <a:prstGeom prst="rect">
            <a:avLst/>
          </a:prstGeom>
        </p:spPr>
        <p:txBody>
          <a:bodyPr wrap="square">
            <a:spAutoFit/>
          </a:bodyPr>
          <a:lstStyle/>
          <a:p>
            <a:pPr algn="ctr"/>
            <a:r>
              <a:rPr lang="en-GB" b="1" dirty="0">
                <a:solidFill>
                  <a:srgbClr val="0070C0"/>
                </a:solidFill>
              </a:rPr>
              <a:t>Collaborating to improve cancer care</a:t>
            </a:r>
          </a:p>
        </p:txBody>
      </p:sp>
      <p:sp>
        <p:nvSpPr>
          <p:cNvPr id="4" name="Content Placeholder 3"/>
          <p:cNvSpPr>
            <a:spLocks noGrp="1"/>
          </p:cNvSpPr>
          <p:nvPr>
            <p:ph idx="1"/>
          </p:nvPr>
        </p:nvSpPr>
        <p:spPr>
          <a:xfrm>
            <a:off x="581841" y="980728"/>
            <a:ext cx="8229600" cy="4525963"/>
          </a:xfrm>
          <a:solidFill>
            <a:srgbClr val="00B050"/>
          </a:solidFill>
        </p:spPr>
        <p:txBody>
          <a:bodyPr>
            <a:normAutofit/>
          </a:bodyPr>
          <a:lstStyle/>
          <a:p>
            <a:pPr marL="0" indent="0" algn="ctr">
              <a:buNone/>
            </a:pPr>
            <a:endParaRPr lang="en-GB" sz="8000" b="1" dirty="0"/>
          </a:p>
          <a:p>
            <a:pPr marL="0" indent="0" algn="ctr">
              <a:buNone/>
            </a:pPr>
            <a:r>
              <a:rPr lang="en-GB" sz="8000" b="1" dirty="0"/>
              <a:t>Thank you</a:t>
            </a:r>
          </a:p>
        </p:txBody>
      </p:sp>
      <p:sp>
        <p:nvSpPr>
          <p:cNvPr id="9" name="Title 8"/>
          <p:cNvSpPr>
            <a:spLocks noGrp="1"/>
          </p:cNvSpPr>
          <p:nvPr>
            <p:ph type="title"/>
          </p:nvPr>
        </p:nvSpPr>
        <p:spPr/>
        <p:txBody>
          <a:bodyPr/>
          <a:lstStyle/>
          <a:p>
            <a:endParaRPr lang="en-GB"/>
          </a:p>
        </p:txBody>
      </p:sp>
    </p:spTree>
    <p:extLst>
      <p:ext uri="{BB962C8B-B14F-4D97-AF65-F5344CB8AC3E}">
        <p14:creationId xmlns:p14="http://schemas.microsoft.com/office/powerpoint/2010/main" val="295187378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0" y="0"/>
            <a:ext cx="9144000" cy="1268760"/>
          </a:xfrm>
          <a:solidFill>
            <a:srgbClr val="00B050"/>
          </a:solidFill>
        </p:spPr>
        <p:txBody>
          <a:bodyPr>
            <a:normAutofit/>
          </a:bodyPr>
          <a:lstStyle/>
          <a:p>
            <a:r>
              <a:rPr lang="en-GB" sz="3600" b="1" dirty="0"/>
              <a:t>NICE NG12   Suspected Cancer: Recognition and referral</a:t>
            </a:r>
          </a:p>
        </p:txBody>
      </p:sp>
      <p:graphicFrame>
        <p:nvGraphicFramePr>
          <p:cNvPr id="3" name="Content Placeholder 2"/>
          <p:cNvGraphicFramePr>
            <a:graphicFrameLocks noGrp="1"/>
          </p:cNvGraphicFramePr>
          <p:nvPr>
            <p:ph idx="1"/>
            <p:extLst>
              <p:ext uri="{D42A27DB-BD31-4B8C-83A1-F6EECF244321}">
                <p14:modId xmlns:p14="http://schemas.microsoft.com/office/powerpoint/2010/main" val="2972887069"/>
              </p:ext>
            </p:extLst>
          </p:nvPr>
        </p:nvGraphicFramePr>
        <p:xfrm>
          <a:off x="457200" y="1340767"/>
          <a:ext cx="8686800" cy="551723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TextBox 4"/>
          <p:cNvSpPr txBox="1"/>
          <p:nvPr/>
        </p:nvSpPr>
        <p:spPr>
          <a:xfrm>
            <a:off x="-324544" y="1340766"/>
            <a:ext cx="5112568" cy="2215991"/>
          </a:xfrm>
          <a:prstGeom prst="rect">
            <a:avLst/>
          </a:prstGeom>
          <a:noFill/>
        </p:spPr>
        <p:txBody>
          <a:bodyPr wrap="square" rtlCol="0">
            <a:spAutoFit/>
          </a:bodyPr>
          <a:lstStyle/>
          <a:p>
            <a:pPr marL="742950" lvl="1" indent="-285750">
              <a:buFont typeface="Arial" panose="020B0604020202020204" pitchFamily="34" charset="0"/>
              <a:buChar char="•"/>
            </a:pPr>
            <a:r>
              <a:rPr lang="en-GB" dirty="0"/>
              <a:t>Issued in June 2015</a:t>
            </a:r>
          </a:p>
          <a:p>
            <a:pPr marL="742950" lvl="1" indent="-285750">
              <a:buFont typeface="Arial" panose="020B0604020202020204" pitchFamily="34" charset="0"/>
              <a:buChar char="•"/>
            </a:pPr>
            <a:r>
              <a:rPr lang="en-GB" dirty="0"/>
              <a:t>Identify more cancer at an earlier stage</a:t>
            </a:r>
          </a:p>
          <a:p>
            <a:pPr marL="742950" lvl="1" indent="-285750">
              <a:buFont typeface="Arial" panose="020B0604020202020204" pitchFamily="34" charset="0"/>
              <a:buChar char="•"/>
            </a:pPr>
            <a:r>
              <a:rPr lang="en-GB" dirty="0"/>
              <a:t>PPV  3%</a:t>
            </a:r>
          </a:p>
          <a:p>
            <a:pPr marL="742950" lvl="1" indent="-285750">
              <a:buFont typeface="Arial" panose="020B0604020202020204" pitchFamily="34" charset="0"/>
              <a:buChar char="•"/>
            </a:pPr>
            <a:r>
              <a:rPr lang="en-GB" dirty="0">
                <a:solidFill>
                  <a:srgbClr val="FF0000"/>
                </a:solidFill>
              </a:rPr>
              <a:t>Increased emphasis on early referral/ direct to test in primary care</a:t>
            </a:r>
          </a:p>
          <a:p>
            <a:pPr lvl="1"/>
            <a:endParaRPr lang="en-GB" sz="1600" dirty="0"/>
          </a:p>
          <a:p>
            <a:pPr marL="742950" lvl="1" indent="-285750">
              <a:buFont typeface="Arial" panose="020B0604020202020204" pitchFamily="34" charset="0"/>
              <a:buChar char="•"/>
            </a:pPr>
            <a:endParaRPr lang="en-GB" sz="1600" dirty="0"/>
          </a:p>
          <a:p>
            <a:pPr lvl="1"/>
            <a:endParaRPr lang="en-GB" sz="1600" dirty="0"/>
          </a:p>
        </p:txBody>
      </p:sp>
    </p:spTree>
    <p:extLst>
      <p:ext uri="{BB962C8B-B14F-4D97-AF65-F5344CB8AC3E}">
        <p14:creationId xmlns:p14="http://schemas.microsoft.com/office/powerpoint/2010/main" val="40424942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additive="base">
                                        <p:cTn id="13" dur="500" fill="hold"/>
                                        <p:tgtEl>
                                          <p:spTgt spid="5"/>
                                        </p:tgtEl>
                                        <p:attrNameLst>
                                          <p:attrName>ppt_x</p:attrName>
                                        </p:attrNameLst>
                                      </p:cBhvr>
                                      <p:tavLst>
                                        <p:tav tm="0">
                                          <p:val>
                                            <p:strVal val="#ppt_x"/>
                                          </p:val>
                                        </p:tav>
                                        <p:tav tm="100000">
                                          <p:val>
                                            <p:strVal val="#ppt_x"/>
                                          </p:val>
                                        </p:tav>
                                      </p:tavLst>
                                    </p:anim>
                                    <p:anim calcmode="lin" valueType="num">
                                      <p:cBhvr additive="base">
                                        <p:cTn id="14"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3" grpId="0">
        <p:bldAsOne/>
      </p:bldGraphic>
      <p:bldP spid="5"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124744"/>
          </a:xfrm>
          <a:solidFill>
            <a:srgbClr val="00B050"/>
          </a:solidFill>
        </p:spPr>
        <p:txBody>
          <a:bodyPr>
            <a:noAutofit/>
          </a:bodyPr>
          <a:lstStyle/>
          <a:p>
            <a:r>
              <a:rPr lang="en-GB" sz="3600" b="1" dirty="0"/>
              <a:t>Information and Support </a:t>
            </a:r>
            <a:br>
              <a:rPr lang="en-GB" sz="3600" b="1" dirty="0"/>
            </a:br>
            <a:r>
              <a:rPr lang="en-GB" sz="3600" b="1" dirty="0"/>
              <a:t>for patients and their families</a:t>
            </a:r>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1812126312"/>
              </p:ext>
            </p:extLst>
          </p:nvPr>
        </p:nvGraphicFramePr>
        <p:xfrm>
          <a:off x="0" y="1340767"/>
          <a:ext cx="9144000" cy="453650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4" name="Picture 3"/>
          <p:cNvPicPr>
            <a:picLocks noChangeAspect="1"/>
          </p:cNvPicPr>
          <p:nvPr/>
        </p:nvPicPr>
        <p:blipFill rotWithShape="1">
          <a:blip r:embed="rId8" cstate="print">
            <a:extLst>
              <a:ext uri="{28A0092B-C50C-407E-A947-70E740481C1C}">
                <a14:useLocalDpi xmlns:a14="http://schemas.microsoft.com/office/drawing/2010/main" val="0"/>
              </a:ext>
            </a:extLst>
          </a:blip>
          <a:srcRect r="55078"/>
          <a:stretch/>
        </p:blipFill>
        <p:spPr>
          <a:xfrm>
            <a:off x="197768" y="5805264"/>
            <a:ext cx="768147" cy="716463"/>
          </a:xfrm>
          <a:prstGeom prst="rect">
            <a:avLst/>
          </a:prstGeom>
        </p:spPr>
      </p:pic>
      <p:pic>
        <p:nvPicPr>
          <p:cNvPr id="6" name="Picture 5"/>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7452320" y="5589240"/>
            <a:ext cx="1540893" cy="1149507"/>
          </a:xfrm>
          <a:prstGeom prst="rect">
            <a:avLst/>
          </a:prstGeom>
        </p:spPr>
      </p:pic>
      <p:sp>
        <p:nvSpPr>
          <p:cNvPr id="7" name="Rectangle 6"/>
          <p:cNvSpPr/>
          <p:nvPr/>
        </p:nvSpPr>
        <p:spPr>
          <a:xfrm>
            <a:off x="2267744" y="6093296"/>
            <a:ext cx="3978696" cy="369332"/>
          </a:xfrm>
          <a:prstGeom prst="rect">
            <a:avLst/>
          </a:prstGeom>
        </p:spPr>
        <p:txBody>
          <a:bodyPr wrap="square">
            <a:spAutoFit/>
          </a:bodyPr>
          <a:lstStyle/>
          <a:p>
            <a:pPr algn="ctr"/>
            <a:r>
              <a:rPr lang="en-GB" b="1" dirty="0">
                <a:solidFill>
                  <a:srgbClr val="0070C0"/>
                </a:solidFill>
              </a:rPr>
              <a:t>Collaborating to improve cancer care</a:t>
            </a:r>
          </a:p>
        </p:txBody>
      </p:sp>
    </p:spTree>
    <p:extLst>
      <p:ext uri="{BB962C8B-B14F-4D97-AF65-F5344CB8AC3E}">
        <p14:creationId xmlns:p14="http://schemas.microsoft.com/office/powerpoint/2010/main" val="321591091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63681" cy="855958"/>
          </a:xfrm>
          <a:solidFill>
            <a:srgbClr val="00B050"/>
          </a:solidFill>
        </p:spPr>
        <p:txBody>
          <a:bodyPr/>
          <a:lstStyle/>
          <a:p>
            <a:r>
              <a:rPr lang="en-GB" sz="3200" b="1" dirty="0"/>
              <a:t>Regional 2WW forms</a:t>
            </a:r>
          </a:p>
        </p:txBody>
      </p:sp>
      <p:sp>
        <p:nvSpPr>
          <p:cNvPr id="3" name="Content Placeholder 2"/>
          <p:cNvSpPr>
            <a:spLocks noGrp="1"/>
          </p:cNvSpPr>
          <p:nvPr>
            <p:ph idx="1"/>
          </p:nvPr>
        </p:nvSpPr>
        <p:spPr>
          <a:xfrm>
            <a:off x="0" y="900000"/>
            <a:ext cx="9144000" cy="5958000"/>
          </a:xfrm>
        </p:spPr>
        <p:txBody>
          <a:bodyPr>
            <a:normAutofit/>
          </a:bodyPr>
          <a:lstStyle/>
          <a:p>
            <a:r>
              <a:rPr lang="en-GB" sz="1800" b="1" dirty="0"/>
              <a:t>Regionally agreed </a:t>
            </a:r>
            <a:r>
              <a:rPr lang="en-GB" sz="1800" dirty="0"/>
              <a:t>-  expert advisory groups/ Cancer in the community – primary care input </a:t>
            </a:r>
          </a:p>
          <a:p>
            <a:endParaRPr lang="en-GB" sz="1800" dirty="0"/>
          </a:p>
          <a:p>
            <a:r>
              <a:rPr lang="en-GB" sz="1800" b="1" dirty="0"/>
              <a:t>Integrated into GP clinical systems</a:t>
            </a:r>
          </a:p>
          <a:p>
            <a:pPr lvl="1"/>
            <a:r>
              <a:rPr lang="en-GB" sz="1800" dirty="0"/>
              <a:t>EMIS – load direct (except in Newcastle and Gateshead where resource publisher is )</a:t>
            </a:r>
          </a:p>
          <a:p>
            <a:pPr lvl="1"/>
            <a:r>
              <a:rPr lang="en-GB" sz="1800" dirty="0"/>
              <a:t>System one  - join DCS organisational group ( can save editable version in S1)</a:t>
            </a:r>
          </a:p>
          <a:p>
            <a:endParaRPr lang="en-GB" sz="1800" dirty="0"/>
          </a:p>
          <a:p>
            <a:r>
              <a:rPr lang="en-GB" sz="1800" b="1" dirty="0"/>
              <a:t>Aims</a:t>
            </a:r>
          </a:p>
          <a:p>
            <a:pPr lvl="1">
              <a:buFont typeface="Wingdings" panose="05000000000000000000" pitchFamily="2" charset="2"/>
              <a:buChar char="q"/>
            </a:pPr>
            <a:r>
              <a:rPr lang="en-GB" sz="1800" dirty="0"/>
              <a:t>Reduce variation</a:t>
            </a:r>
          </a:p>
          <a:p>
            <a:pPr>
              <a:buFont typeface="Wingdings" panose="05000000000000000000" pitchFamily="2" charset="2"/>
              <a:buChar char="q"/>
            </a:pPr>
            <a:endParaRPr lang="en-GB" sz="1800" dirty="0"/>
          </a:p>
          <a:p>
            <a:pPr lvl="1">
              <a:buFont typeface="Wingdings" panose="05000000000000000000" pitchFamily="2" charset="2"/>
              <a:buChar char="q"/>
            </a:pPr>
            <a:r>
              <a:rPr lang="en-GB" sz="1800" dirty="0"/>
              <a:t>Improve quality of referral information</a:t>
            </a:r>
          </a:p>
          <a:p>
            <a:pPr>
              <a:buFont typeface="Wingdings" panose="05000000000000000000" pitchFamily="2" charset="2"/>
              <a:buChar char="q"/>
            </a:pPr>
            <a:endParaRPr lang="en-GB" sz="1800" dirty="0"/>
          </a:p>
          <a:p>
            <a:pPr lvl="1">
              <a:buFont typeface="Wingdings" panose="05000000000000000000" pitchFamily="2" charset="2"/>
              <a:buChar char="q"/>
            </a:pPr>
            <a:r>
              <a:rPr lang="en-GB" sz="1800" dirty="0"/>
              <a:t>Facilitate straight to test pathways</a:t>
            </a:r>
          </a:p>
          <a:p>
            <a:pPr>
              <a:buFont typeface="Wingdings" panose="05000000000000000000" pitchFamily="2" charset="2"/>
              <a:buChar char="q"/>
            </a:pPr>
            <a:endParaRPr lang="en-GB" sz="1800" dirty="0"/>
          </a:p>
          <a:p>
            <a:pPr lvl="1">
              <a:buFont typeface="Wingdings" panose="05000000000000000000" pitchFamily="2" charset="2"/>
              <a:buChar char="q"/>
            </a:pPr>
            <a:r>
              <a:rPr lang="en-GB" sz="1800" dirty="0"/>
              <a:t>Improve patient experience</a:t>
            </a:r>
          </a:p>
          <a:p>
            <a:pPr marL="457200" lvl="1" indent="0">
              <a:buNone/>
            </a:pPr>
            <a:endParaRPr lang="en-GB" sz="1800" dirty="0"/>
          </a:p>
        </p:txBody>
      </p:sp>
      <p:sp>
        <p:nvSpPr>
          <p:cNvPr id="4" name="Rectangle 3"/>
          <p:cNvSpPr/>
          <p:nvPr/>
        </p:nvSpPr>
        <p:spPr>
          <a:xfrm>
            <a:off x="2267744" y="6093296"/>
            <a:ext cx="3978696" cy="369332"/>
          </a:xfrm>
          <a:prstGeom prst="rect">
            <a:avLst/>
          </a:prstGeom>
        </p:spPr>
        <p:txBody>
          <a:bodyPr wrap="square">
            <a:spAutoFit/>
          </a:bodyPr>
          <a:lstStyle/>
          <a:p>
            <a:pPr algn="ctr"/>
            <a:r>
              <a:rPr lang="en-GB" b="1" dirty="0">
                <a:solidFill>
                  <a:srgbClr val="0070C0"/>
                </a:solidFill>
              </a:rPr>
              <a:t>Collaborating to improve cancer care</a:t>
            </a:r>
          </a:p>
        </p:txBody>
      </p:sp>
      <p:pic>
        <p:nvPicPr>
          <p:cNvPr id="5" name="Picture 4"/>
          <p:cNvPicPr>
            <a:picLocks noChangeAspect="1"/>
          </p:cNvPicPr>
          <p:nvPr/>
        </p:nvPicPr>
        <p:blipFill rotWithShape="1">
          <a:blip r:embed="rId3" cstate="print">
            <a:extLst>
              <a:ext uri="{28A0092B-C50C-407E-A947-70E740481C1C}">
                <a14:useLocalDpi xmlns:a14="http://schemas.microsoft.com/office/drawing/2010/main" val="0"/>
              </a:ext>
            </a:extLst>
          </a:blip>
          <a:srcRect r="55078"/>
          <a:stretch/>
        </p:blipFill>
        <p:spPr>
          <a:xfrm>
            <a:off x="197768" y="5805264"/>
            <a:ext cx="768147" cy="716463"/>
          </a:xfrm>
          <a:prstGeom prst="rect">
            <a:avLst/>
          </a:prstGeom>
        </p:spPr>
      </p:pic>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439241" y="5589240"/>
            <a:ext cx="1540893" cy="1149507"/>
          </a:xfrm>
          <a:prstGeom prst="rect">
            <a:avLst/>
          </a:prstGeom>
        </p:spPr>
      </p:pic>
    </p:spTree>
    <p:extLst>
      <p:ext uri="{BB962C8B-B14F-4D97-AF65-F5344CB8AC3E}">
        <p14:creationId xmlns:p14="http://schemas.microsoft.com/office/powerpoint/2010/main" val="198154415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92332"/>
            <a:ext cx="9144000" cy="917513"/>
          </a:xfrm>
          <a:solidFill>
            <a:srgbClr val="00B050"/>
          </a:solidFill>
        </p:spPr>
        <p:txBody>
          <a:bodyPr/>
          <a:lstStyle/>
          <a:p>
            <a:r>
              <a:rPr lang="en-GB" sz="3600" b="1" dirty="0"/>
              <a:t>Straight to test  vs Direct access</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671972445"/>
              </p:ext>
            </p:extLst>
          </p:nvPr>
        </p:nvGraphicFramePr>
        <p:xfrm>
          <a:off x="0" y="900112"/>
          <a:ext cx="9144000" cy="533719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cxnSp>
        <p:nvCxnSpPr>
          <p:cNvPr id="6" name="Elbow Connector 5"/>
          <p:cNvCxnSpPr/>
          <p:nvPr/>
        </p:nvCxnSpPr>
        <p:spPr>
          <a:xfrm rot="10800000">
            <a:off x="1979712" y="2604060"/>
            <a:ext cx="1008112" cy="504057"/>
          </a:xfrm>
          <a:prstGeom prst="bentConnector3">
            <a:avLst>
              <a:gd name="adj1" fmla="val -849"/>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7" name="Elbow Connector 6"/>
          <p:cNvCxnSpPr/>
          <p:nvPr/>
        </p:nvCxnSpPr>
        <p:spPr>
          <a:xfrm rot="16200000" flipH="1">
            <a:off x="273644" y="4529284"/>
            <a:ext cx="1368154" cy="751762"/>
          </a:xfrm>
          <a:prstGeom prst="bentConnector3">
            <a:avLst>
              <a:gd name="adj1" fmla="val 99620"/>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23" name="Elbow Connector 22"/>
          <p:cNvCxnSpPr/>
          <p:nvPr/>
        </p:nvCxnSpPr>
        <p:spPr>
          <a:xfrm rot="10800000">
            <a:off x="2987824" y="2604060"/>
            <a:ext cx="1368152" cy="376467"/>
          </a:xfrm>
          <a:prstGeom prst="bentConnector3">
            <a:avLst>
              <a:gd name="adj1" fmla="val -1645"/>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25" name="Down Arrow 24"/>
          <p:cNvSpPr/>
          <p:nvPr/>
        </p:nvSpPr>
        <p:spPr>
          <a:xfrm>
            <a:off x="1854850" y="6021288"/>
            <a:ext cx="288033" cy="504056"/>
          </a:xfrm>
          <a:prstGeom prst="down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1" name="Picture 10"/>
          <p:cNvPicPr>
            <a:picLocks noChangeAspect="1"/>
          </p:cNvPicPr>
          <p:nvPr/>
        </p:nvPicPr>
        <p:blipFill rotWithShape="1">
          <a:blip r:embed="rId8" cstate="print">
            <a:extLst>
              <a:ext uri="{28A0092B-C50C-407E-A947-70E740481C1C}">
                <a14:useLocalDpi xmlns:a14="http://schemas.microsoft.com/office/drawing/2010/main" val="0"/>
              </a:ext>
            </a:extLst>
          </a:blip>
          <a:srcRect r="55078"/>
          <a:stretch/>
        </p:blipFill>
        <p:spPr>
          <a:xfrm>
            <a:off x="197768" y="5805264"/>
            <a:ext cx="768147" cy="716463"/>
          </a:xfrm>
          <a:prstGeom prst="rect">
            <a:avLst/>
          </a:prstGeom>
        </p:spPr>
      </p:pic>
      <p:pic>
        <p:nvPicPr>
          <p:cNvPr id="13" name="Picture 12"/>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7439241" y="5589240"/>
            <a:ext cx="1540893" cy="1149507"/>
          </a:xfrm>
          <a:prstGeom prst="rect">
            <a:avLst/>
          </a:prstGeom>
        </p:spPr>
      </p:pic>
      <p:sp>
        <p:nvSpPr>
          <p:cNvPr id="16" name="Rectangle 15"/>
          <p:cNvSpPr/>
          <p:nvPr/>
        </p:nvSpPr>
        <p:spPr>
          <a:xfrm>
            <a:off x="2267744" y="6093296"/>
            <a:ext cx="3978696" cy="369332"/>
          </a:xfrm>
          <a:prstGeom prst="rect">
            <a:avLst/>
          </a:prstGeom>
        </p:spPr>
        <p:txBody>
          <a:bodyPr wrap="square">
            <a:spAutoFit/>
          </a:bodyPr>
          <a:lstStyle/>
          <a:p>
            <a:pPr algn="ctr"/>
            <a:r>
              <a:rPr lang="en-GB" b="1" dirty="0">
                <a:solidFill>
                  <a:srgbClr val="0070C0"/>
                </a:solidFill>
              </a:rPr>
              <a:t>Collaborating to improve cancer care</a:t>
            </a:r>
          </a:p>
        </p:txBody>
      </p:sp>
    </p:spTree>
    <p:extLst>
      <p:ext uri="{BB962C8B-B14F-4D97-AF65-F5344CB8AC3E}">
        <p14:creationId xmlns:p14="http://schemas.microsoft.com/office/powerpoint/2010/main" val="9408683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753" y="-14559"/>
            <a:ext cx="9211607" cy="917513"/>
          </a:xfrm>
          <a:solidFill>
            <a:srgbClr val="00B050"/>
          </a:solidFill>
        </p:spPr>
        <p:txBody>
          <a:bodyPr/>
          <a:lstStyle/>
          <a:p>
            <a:r>
              <a:rPr lang="en-GB" sz="3600" b="1" dirty="0"/>
              <a:t>Review feedback</a:t>
            </a:r>
            <a:endParaRPr lang="en-GB" b="1" dirty="0"/>
          </a:p>
        </p:txBody>
      </p:sp>
      <p:sp>
        <p:nvSpPr>
          <p:cNvPr id="3" name="Content Placeholder 2"/>
          <p:cNvSpPr>
            <a:spLocks noGrp="1"/>
          </p:cNvSpPr>
          <p:nvPr>
            <p:ph idx="1"/>
          </p:nvPr>
        </p:nvSpPr>
        <p:spPr>
          <a:xfrm>
            <a:off x="0" y="908720"/>
            <a:ext cx="9144000" cy="5040559"/>
          </a:xfrm>
          <a:ln>
            <a:solidFill>
              <a:schemeClr val="tx1"/>
            </a:solidFill>
          </a:ln>
        </p:spPr>
        <p:txBody>
          <a:bodyPr>
            <a:normAutofit/>
          </a:bodyPr>
          <a:lstStyle/>
          <a:p>
            <a:r>
              <a:rPr lang="en-GB" sz="2000" dirty="0"/>
              <a:t>In general GPs are using the forms </a:t>
            </a:r>
          </a:p>
          <a:p>
            <a:endParaRPr lang="en-GB" sz="2000" dirty="0"/>
          </a:p>
          <a:p>
            <a:r>
              <a:rPr lang="en-GB" sz="2000" dirty="0"/>
              <a:t>In secondary care, lots of inappropriate information coming through but also incomplete information about the referral. </a:t>
            </a:r>
          </a:p>
          <a:p>
            <a:endParaRPr lang="en-GB" sz="2000" dirty="0"/>
          </a:p>
          <a:p>
            <a:r>
              <a:rPr lang="en-GB" sz="2000" dirty="0"/>
              <a:t>Variability of who is filling in the forms is contributing to incomplete information. </a:t>
            </a:r>
          </a:p>
          <a:p>
            <a:endParaRPr lang="en-GB" sz="2000" dirty="0"/>
          </a:p>
          <a:p>
            <a:r>
              <a:rPr lang="en-GB" sz="2000" dirty="0"/>
              <a:t>Secondary care asking all the time for mandatory fields because of incomplete information. PERFORMANCE STATUS, BLOOD TESTS often missing</a:t>
            </a:r>
          </a:p>
          <a:p>
            <a:endParaRPr lang="en-GB" sz="2000" dirty="0"/>
          </a:p>
          <a:p>
            <a:r>
              <a:rPr lang="en-GB" sz="2000" dirty="0"/>
              <a:t>Significant information governance risk because of the merged consultations. This option was removed from S1 forms last year and has now been removed from EMIS</a:t>
            </a:r>
          </a:p>
          <a:p>
            <a:endParaRPr lang="en-GB" sz="2000" dirty="0"/>
          </a:p>
        </p:txBody>
      </p:sp>
      <p:pic>
        <p:nvPicPr>
          <p:cNvPr id="5" name="Picture 4"/>
          <p:cNvPicPr>
            <a:picLocks noChangeAspect="1"/>
          </p:cNvPicPr>
          <p:nvPr/>
        </p:nvPicPr>
        <p:blipFill rotWithShape="1">
          <a:blip r:embed="rId3" cstate="print">
            <a:extLst>
              <a:ext uri="{28A0092B-C50C-407E-A947-70E740481C1C}">
                <a14:useLocalDpi xmlns:a14="http://schemas.microsoft.com/office/drawing/2010/main" val="0"/>
              </a:ext>
            </a:extLst>
          </a:blip>
          <a:srcRect r="55078"/>
          <a:stretch/>
        </p:blipFill>
        <p:spPr>
          <a:xfrm>
            <a:off x="197768" y="5805264"/>
            <a:ext cx="768147" cy="716463"/>
          </a:xfrm>
          <a:prstGeom prst="rect">
            <a:avLst/>
          </a:prstGeom>
        </p:spPr>
      </p:pic>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439241" y="5589240"/>
            <a:ext cx="1540893" cy="1149507"/>
          </a:xfrm>
          <a:prstGeom prst="rect">
            <a:avLst/>
          </a:prstGeom>
        </p:spPr>
      </p:pic>
      <p:sp>
        <p:nvSpPr>
          <p:cNvPr id="7" name="Rectangle 6"/>
          <p:cNvSpPr/>
          <p:nvPr/>
        </p:nvSpPr>
        <p:spPr>
          <a:xfrm>
            <a:off x="2267744" y="6093296"/>
            <a:ext cx="3978696" cy="369332"/>
          </a:xfrm>
          <a:prstGeom prst="rect">
            <a:avLst/>
          </a:prstGeom>
        </p:spPr>
        <p:txBody>
          <a:bodyPr wrap="square">
            <a:spAutoFit/>
          </a:bodyPr>
          <a:lstStyle/>
          <a:p>
            <a:pPr algn="ctr"/>
            <a:r>
              <a:rPr lang="en-GB" b="1" dirty="0">
                <a:solidFill>
                  <a:srgbClr val="0070C0"/>
                </a:solidFill>
              </a:rPr>
              <a:t>Collaborating to improve cancer care</a:t>
            </a:r>
          </a:p>
        </p:txBody>
      </p:sp>
    </p:spTree>
    <p:extLst>
      <p:ext uri="{BB962C8B-B14F-4D97-AF65-F5344CB8AC3E}">
        <p14:creationId xmlns:p14="http://schemas.microsoft.com/office/powerpoint/2010/main" val="15733048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753" y="-14559"/>
            <a:ext cx="9211607" cy="917513"/>
          </a:xfrm>
          <a:solidFill>
            <a:srgbClr val="00B050"/>
          </a:solidFill>
        </p:spPr>
        <p:txBody>
          <a:bodyPr/>
          <a:lstStyle/>
          <a:p>
            <a:r>
              <a:rPr lang="en-GB" sz="3600" b="1" dirty="0"/>
              <a:t>Review and improvements</a:t>
            </a:r>
            <a:endParaRPr lang="en-GB" b="1" dirty="0"/>
          </a:p>
        </p:txBody>
      </p:sp>
      <p:sp>
        <p:nvSpPr>
          <p:cNvPr id="3" name="Content Placeholder 2"/>
          <p:cNvSpPr>
            <a:spLocks noGrp="1"/>
          </p:cNvSpPr>
          <p:nvPr>
            <p:ph idx="1"/>
          </p:nvPr>
        </p:nvSpPr>
        <p:spPr>
          <a:xfrm>
            <a:off x="0" y="1196753"/>
            <a:ext cx="9144000" cy="3756248"/>
          </a:xfrm>
          <a:ln>
            <a:solidFill>
              <a:schemeClr val="tx1"/>
            </a:solidFill>
          </a:ln>
        </p:spPr>
        <p:txBody>
          <a:bodyPr/>
          <a:lstStyle/>
          <a:p>
            <a:endParaRPr lang="en-GB" dirty="0"/>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196752"/>
            <a:ext cx="9036496" cy="381642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 name="Picture 4"/>
          <p:cNvPicPr>
            <a:picLocks noChangeAspect="1"/>
          </p:cNvPicPr>
          <p:nvPr/>
        </p:nvPicPr>
        <p:blipFill rotWithShape="1">
          <a:blip r:embed="rId4" cstate="print">
            <a:extLst>
              <a:ext uri="{28A0092B-C50C-407E-A947-70E740481C1C}">
                <a14:useLocalDpi xmlns:a14="http://schemas.microsoft.com/office/drawing/2010/main" val="0"/>
              </a:ext>
            </a:extLst>
          </a:blip>
          <a:srcRect r="55078"/>
          <a:stretch/>
        </p:blipFill>
        <p:spPr>
          <a:xfrm>
            <a:off x="197768" y="5805264"/>
            <a:ext cx="768147" cy="716463"/>
          </a:xfrm>
          <a:prstGeom prst="rect">
            <a:avLst/>
          </a:prstGeom>
        </p:spPr>
      </p:pic>
      <p:pic>
        <p:nvPicPr>
          <p:cNvPr id="6" name="Picture 5"/>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439241" y="5589240"/>
            <a:ext cx="1540893" cy="1149507"/>
          </a:xfrm>
          <a:prstGeom prst="rect">
            <a:avLst/>
          </a:prstGeom>
        </p:spPr>
      </p:pic>
      <p:sp>
        <p:nvSpPr>
          <p:cNvPr id="7" name="Rectangle 6"/>
          <p:cNvSpPr/>
          <p:nvPr/>
        </p:nvSpPr>
        <p:spPr>
          <a:xfrm>
            <a:off x="2267744" y="6093296"/>
            <a:ext cx="3978696" cy="369332"/>
          </a:xfrm>
          <a:prstGeom prst="rect">
            <a:avLst/>
          </a:prstGeom>
        </p:spPr>
        <p:txBody>
          <a:bodyPr wrap="square">
            <a:spAutoFit/>
          </a:bodyPr>
          <a:lstStyle/>
          <a:p>
            <a:pPr algn="ctr"/>
            <a:r>
              <a:rPr lang="en-GB" b="1" dirty="0">
                <a:solidFill>
                  <a:srgbClr val="0070C0"/>
                </a:solidFill>
              </a:rPr>
              <a:t>Collaborating to improve cancer care</a:t>
            </a:r>
          </a:p>
        </p:txBody>
      </p:sp>
    </p:spTree>
    <p:extLst>
      <p:ext uri="{BB962C8B-B14F-4D97-AF65-F5344CB8AC3E}">
        <p14:creationId xmlns:p14="http://schemas.microsoft.com/office/powerpoint/2010/main" val="199755574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92332"/>
            <a:ext cx="9144000" cy="917513"/>
          </a:xfrm>
          <a:solidFill>
            <a:srgbClr val="00B050"/>
          </a:solidFill>
        </p:spPr>
        <p:txBody>
          <a:bodyPr/>
          <a:lstStyle/>
          <a:p>
            <a:r>
              <a:rPr lang="en-GB" sz="3600" b="1" dirty="0"/>
              <a:t>Performance status</a:t>
            </a:r>
          </a:p>
        </p:txBody>
      </p:sp>
      <p:sp>
        <p:nvSpPr>
          <p:cNvPr id="8" name="Content Placeholder 7"/>
          <p:cNvSpPr>
            <a:spLocks noGrp="1"/>
          </p:cNvSpPr>
          <p:nvPr>
            <p:ph idx="1"/>
          </p:nvPr>
        </p:nvSpPr>
        <p:spPr/>
        <p:txBody>
          <a:bodyPr/>
          <a:lstStyle/>
          <a:p>
            <a:r>
              <a:rPr lang="en-GB" dirty="0"/>
              <a:t>Essential to safely book straight to test</a:t>
            </a:r>
          </a:p>
          <a:p>
            <a:r>
              <a:rPr lang="en-GB" dirty="0"/>
              <a:t>Clinical information</a:t>
            </a:r>
          </a:p>
        </p:txBody>
      </p:sp>
      <p:graphicFrame>
        <p:nvGraphicFramePr>
          <p:cNvPr id="9" name="Object 8"/>
          <p:cNvGraphicFramePr>
            <a:graphicFrameLocks noChangeAspect="1"/>
          </p:cNvGraphicFramePr>
          <p:nvPr>
            <p:extLst>
              <p:ext uri="{D42A27DB-BD31-4B8C-83A1-F6EECF244321}">
                <p14:modId xmlns:p14="http://schemas.microsoft.com/office/powerpoint/2010/main" val="2328921460"/>
              </p:ext>
            </p:extLst>
          </p:nvPr>
        </p:nvGraphicFramePr>
        <p:xfrm>
          <a:off x="395536" y="2780928"/>
          <a:ext cx="8136904" cy="2346176"/>
        </p:xfrm>
        <a:graphic>
          <a:graphicData uri="http://schemas.openxmlformats.org/presentationml/2006/ole">
            <mc:AlternateContent xmlns:mc="http://schemas.openxmlformats.org/markup-compatibility/2006">
              <mc:Choice xmlns:v="urn:schemas-microsoft-com:vml" Requires="v">
                <p:oleObj spid="_x0000_s1071" name="Document" r:id="rId4" imgW="6644396" imgH="1525875" progId="Word.Document.12">
                  <p:embed/>
                </p:oleObj>
              </mc:Choice>
              <mc:Fallback>
                <p:oleObj name="Document" r:id="rId4" imgW="6644396" imgH="1525875" progId="Word.Document.12">
                  <p:embed/>
                  <p:pic>
                    <p:nvPicPr>
                      <p:cNvPr id="0" name=""/>
                      <p:cNvPicPr/>
                      <p:nvPr/>
                    </p:nvPicPr>
                    <p:blipFill>
                      <a:blip r:embed="rId5"/>
                      <a:stretch>
                        <a:fillRect/>
                      </a:stretch>
                    </p:blipFill>
                    <p:spPr>
                      <a:xfrm>
                        <a:off x="395536" y="2780928"/>
                        <a:ext cx="8136904" cy="2346176"/>
                      </a:xfrm>
                      <a:prstGeom prst="rect">
                        <a:avLst/>
                      </a:prstGeom>
                    </p:spPr>
                  </p:pic>
                </p:oleObj>
              </mc:Fallback>
            </mc:AlternateContent>
          </a:graphicData>
        </a:graphic>
      </p:graphicFrame>
      <p:pic>
        <p:nvPicPr>
          <p:cNvPr id="5" name="Picture 4"/>
          <p:cNvPicPr>
            <a:picLocks noChangeAspect="1"/>
          </p:cNvPicPr>
          <p:nvPr/>
        </p:nvPicPr>
        <p:blipFill rotWithShape="1">
          <a:blip r:embed="rId6" cstate="print">
            <a:extLst>
              <a:ext uri="{28A0092B-C50C-407E-A947-70E740481C1C}">
                <a14:useLocalDpi xmlns:a14="http://schemas.microsoft.com/office/drawing/2010/main" val="0"/>
              </a:ext>
            </a:extLst>
          </a:blip>
          <a:srcRect r="55078"/>
          <a:stretch/>
        </p:blipFill>
        <p:spPr>
          <a:xfrm>
            <a:off x="197768" y="5805264"/>
            <a:ext cx="768147" cy="716463"/>
          </a:xfrm>
          <a:prstGeom prst="rect">
            <a:avLst/>
          </a:prstGeom>
        </p:spPr>
      </p:pic>
      <p:pic>
        <p:nvPicPr>
          <p:cNvPr id="6" name="Picture 5"/>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7439241" y="5589240"/>
            <a:ext cx="1540893" cy="1149507"/>
          </a:xfrm>
          <a:prstGeom prst="rect">
            <a:avLst/>
          </a:prstGeom>
        </p:spPr>
      </p:pic>
      <p:sp>
        <p:nvSpPr>
          <p:cNvPr id="7" name="Rectangle 6"/>
          <p:cNvSpPr/>
          <p:nvPr/>
        </p:nvSpPr>
        <p:spPr>
          <a:xfrm>
            <a:off x="2267744" y="6093296"/>
            <a:ext cx="3978696" cy="369332"/>
          </a:xfrm>
          <a:prstGeom prst="rect">
            <a:avLst/>
          </a:prstGeom>
        </p:spPr>
        <p:txBody>
          <a:bodyPr wrap="square">
            <a:spAutoFit/>
          </a:bodyPr>
          <a:lstStyle/>
          <a:p>
            <a:pPr algn="ctr"/>
            <a:r>
              <a:rPr lang="en-GB" b="1" dirty="0">
                <a:solidFill>
                  <a:srgbClr val="0070C0"/>
                </a:solidFill>
              </a:rPr>
              <a:t>Collaborating to improve cancer care</a:t>
            </a:r>
          </a:p>
        </p:txBody>
      </p:sp>
    </p:spTree>
    <p:extLst>
      <p:ext uri="{BB962C8B-B14F-4D97-AF65-F5344CB8AC3E}">
        <p14:creationId xmlns:p14="http://schemas.microsoft.com/office/powerpoint/2010/main" val="130673723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732848"/>
          </a:xfrm>
          <a:solidFill>
            <a:srgbClr val="00B050"/>
          </a:solidFill>
        </p:spPr>
        <p:txBody>
          <a:bodyPr/>
          <a:lstStyle/>
          <a:p>
            <a:r>
              <a:rPr lang="en-GB" sz="3600" b="1" dirty="0"/>
              <a:t>Results</a:t>
            </a:r>
          </a:p>
        </p:txBody>
      </p:sp>
      <p:pic>
        <p:nvPicPr>
          <p:cNvPr id="5" name="Content Placeholder 4" descr="NCA S1 urology CD [Compatibility Mode] - Microsoft Word"/>
          <p:cNvPicPr>
            <a:picLocks noGrp="1" noChangeAspect="1"/>
          </p:cNvPicPr>
          <p:nvPr>
            <p:ph idx="1"/>
          </p:nvPr>
        </p:nvPicPr>
        <p:blipFill rotWithShape="1">
          <a:blip r:embed="rId3">
            <a:extLst>
              <a:ext uri="{28A0092B-C50C-407E-A947-70E740481C1C}">
                <a14:useLocalDpi xmlns:a14="http://schemas.microsoft.com/office/drawing/2010/main" val="0"/>
              </a:ext>
            </a:extLst>
          </a:blip>
          <a:srcRect l="9130" t="20213" r="10119" b="4484"/>
          <a:stretch/>
        </p:blipFill>
        <p:spPr>
          <a:xfrm>
            <a:off x="395536" y="1124745"/>
            <a:ext cx="8352928" cy="4536504"/>
          </a:xfrm>
          <a:ln>
            <a:solidFill>
              <a:schemeClr val="tx1"/>
            </a:solidFill>
          </a:ln>
        </p:spPr>
      </p:pic>
      <p:pic>
        <p:nvPicPr>
          <p:cNvPr id="4" name="Picture 3"/>
          <p:cNvPicPr>
            <a:picLocks noChangeAspect="1"/>
          </p:cNvPicPr>
          <p:nvPr/>
        </p:nvPicPr>
        <p:blipFill rotWithShape="1">
          <a:blip r:embed="rId4" cstate="print">
            <a:extLst>
              <a:ext uri="{28A0092B-C50C-407E-A947-70E740481C1C}">
                <a14:useLocalDpi xmlns:a14="http://schemas.microsoft.com/office/drawing/2010/main" val="0"/>
              </a:ext>
            </a:extLst>
          </a:blip>
          <a:srcRect r="55078"/>
          <a:stretch/>
        </p:blipFill>
        <p:spPr>
          <a:xfrm>
            <a:off x="197768" y="5805264"/>
            <a:ext cx="768147" cy="716463"/>
          </a:xfrm>
          <a:prstGeom prst="rect">
            <a:avLst/>
          </a:prstGeom>
        </p:spPr>
      </p:pic>
      <p:pic>
        <p:nvPicPr>
          <p:cNvPr id="6" name="Picture 5"/>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439241" y="5589240"/>
            <a:ext cx="1540893" cy="1149507"/>
          </a:xfrm>
          <a:prstGeom prst="rect">
            <a:avLst/>
          </a:prstGeom>
        </p:spPr>
      </p:pic>
      <p:sp>
        <p:nvSpPr>
          <p:cNvPr id="7" name="Rectangle 6"/>
          <p:cNvSpPr/>
          <p:nvPr/>
        </p:nvSpPr>
        <p:spPr>
          <a:xfrm>
            <a:off x="2267744" y="6093296"/>
            <a:ext cx="3978696" cy="369332"/>
          </a:xfrm>
          <a:prstGeom prst="rect">
            <a:avLst/>
          </a:prstGeom>
        </p:spPr>
        <p:txBody>
          <a:bodyPr wrap="square">
            <a:spAutoFit/>
          </a:bodyPr>
          <a:lstStyle/>
          <a:p>
            <a:pPr algn="ctr"/>
            <a:r>
              <a:rPr lang="en-GB" b="1" dirty="0">
                <a:solidFill>
                  <a:srgbClr val="0070C0"/>
                </a:solidFill>
              </a:rPr>
              <a:t>Collaborating to improve cancer care</a:t>
            </a:r>
          </a:p>
        </p:txBody>
      </p:sp>
    </p:spTree>
    <p:extLst>
      <p:ext uri="{BB962C8B-B14F-4D97-AF65-F5344CB8AC3E}">
        <p14:creationId xmlns:p14="http://schemas.microsoft.com/office/powerpoint/2010/main" val="3289132280"/>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3903</TotalTime>
  <Words>1940</Words>
  <Application>Microsoft Office PowerPoint</Application>
  <PresentationFormat>On-screen Show (4:3)</PresentationFormat>
  <Paragraphs>202</Paragraphs>
  <Slides>18</Slides>
  <Notes>16</Notes>
  <HiddenSlides>0</HiddenSlides>
  <MMClips>0</MMClips>
  <ScaleCrop>false</ScaleCrop>
  <HeadingPairs>
    <vt:vector size="8" baseType="variant">
      <vt:variant>
        <vt:lpstr>Fonts Used</vt:lpstr>
      </vt:variant>
      <vt:variant>
        <vt:i4>3</vt:i4>
      </vt:variant>
      <vt:variant>
        <vt:lpstr>Theme</vt:lpstr>
      </vt:variant>
      <vt:variant>
        <vt:i4>1</vt:i4>
      </vt:variant>
      <vt:variant>
        <vt:lpstr>Embedded OLE Servers</vt:lpstr>
      </vt:variant>
      <vt:variant>
        <vt:i4>1</vt:i4>
      </vt:variant>
      <vt:variant>
        <vt:lpstr>Slide Titles</vt:lpstr>
      </vt:variant>
      <vt:variant>
        <vt:i4>18</vt:i4>
      </vt:variant>
    </vt:vector>
  </HeadingPairs>
  <TitlesOfParts>
    <vt:vector size="23" baseType="lpstr">
      <vt:lpstr>Arial</vt:lpstr>
      <vt:lpstr>Calibri</vt:lpstr>
      <vt:lpstr>Wingdings</vt:lpstr>
      <vt:lpstr>Office Theme</vt:lpstr>
      <vt:lpstr>Document</vt:lpstr>
      <vt:lpstr>PowerPoint Presentation</vt:lpstr>
      <vt:lpstr>NICE NG12   Suspected Cancer: Recognition and referral</vt:lpstr>
      <vt:lpstr>Information and Support  for patients and their families</vt:lpstr>
      <vt:lpstr>Regional 2WW forms</vt:lpstr>
      <vt:lpstr>Straight to test  vs Direct access</vt:lpstr>
      <vt:lpstr>Review feedback</vt:lpstr>
      <vt:lpstr>Review and improvements</vt:lpstr>
      <vt:lpstr>Performance status</vt:lpstr>
      <vt:lpstr>Results</vt:lpstr>
      <vt:lpstr>Head and Neck</vt:lpstr>
      <vt:lpstr>Skin</vt:lpstr>
      <vt:lpstr>Colorectal</vt:lpstr>
      <vt:lpstr>Urology</vt:lpstr>
      <vt:lpstr>Upper GI</vt:lpstr>
      <vt:lpstr>Challenges</vt:lpstr>
      <vt:lpstr>Northern Cancer Alliance 2WW forms</vt:lpstr>
      <vt:lpstr>Implementation and Support for 2WW forms</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admin</dc:creator>
  <cp:lastModifiedBy>Su Young</cp:lastModifiedBy>
  <cp:revision>55</cp:revision>
  <dcterms:created xsi:type="dcterms:W3CDTF">2018-03-06T21:13:58Z</dcterms:created>
  <dcterms:modified xsi:type="dcterms:W3CDTF">2020-01-08T11:08:49Z</dcterms:modified>
</cp:coreProperties>
</file>