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87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08B"/>
    <a:srgbClr val="666666"/>
    <a:srgbClr val="EC008C"/>
    <a:srgbClr val="00B6ED"/>
    <a:srgbClr val="C8C9C7"/>
    <a:srgbClr val="69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92" y="72"/>
      </p:cViewPr>
      <p:guideLst>
        <p:guide orient="horz" pos="333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F467-063E-4C7E-ABC1-29D12B6D4B28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8ABCC-C029-48BF-94EB-20BD7CAA7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9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2649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52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E5FA-BEBB-4862-9C43-D14CCB29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DF61-D91B-41EB-AE86-A0DBDBFF5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2346-9DC9-4EFE-9CC7-58A87388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2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FE78-1071-43B4-8733-6DC69482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A8F19-6500-41F2-994F-0C0B8A755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772816"/>
            <a:ext cx="5256000" cy="1669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A2526-AD2C-4E41-84D3-99AAD9431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2816"/>
            <a:ext cx="5256000" cy="1669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3D376-5FFC-4424-BA90-E81E512C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25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95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3BF9-E686-45D8-9BA8-4838328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1594B-2BB0-4059-A8A9-F6D66935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3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CFAE-D0C0-468C-98D4-B14C14C4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5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CFAE-D0C0-468C-98D4-B14C14C4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8949C-64B8-498D-ADBD-F438F908B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5733256"/>
            <a:ext cx="2139305" cy="9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B85CE-6A0D-418A-8CD3-3B506378A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image. Please replace.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844824"/>
            <a:ext cx="5761039" cy="1495794"/>
          </a:xfrm>
        </p:spPr>
        <p:txBody>
          <a:bodyPr anchor="b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3728065"/>
            <a:ext cx="5761039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674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  <p15:guide id="7" pos="5155">
          <p15:clr>
            <a:srgbClr val="FBAE40"/>
          </p15:clr>
        </p15:guide>
        <p15:guide id="8" pos="45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110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255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690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227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898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B85CE-6A0D-418A-8CD3-3B506378A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image. Please replace.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844824"/>
            <a:ext cx="5761039" cy="1495794"/>
          </a:xfrm>
        </p:spPr>
        <p:txBody>
          <a:bodyPr anchor="b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3728065"/>
            <a:ext cx="5761039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9767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  <p15:guide id="7" pos="5155">
          <p15:clr>
            <a:srgbClr val="FBAE40"/>
          </p15:clr>
        </p15:guide>
        <p15:guide id="8" pos="45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440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074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1819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465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795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176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B85CE-6A0D-418A-8CD3-3B506378A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image. Please replace.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844824"/>
            <a:ext cx="5761039" cy="1495794"/>
          </a:xfrm>
        </p:spPr>
        <p:txBody>
          <a:bodyPr anchor="b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3728065"/>
            <a:ext cx="5761039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003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  <p15:guide id="7" pos="5155" userDrawn="1">
          <p15:clr>
            <a:srgbClr val="FBAE40"/>
          </p15:clr>
        </p15:guide>
        <p15:guide id="8" pos="45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512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52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882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976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116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6840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5EF75-4D52-440A-A177-AD7D86E6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6672"/>
            <a:ext cx="1065847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E384-7329-4F48-9513-487423506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772816"/>
            <a:ext cx="10658475" cy="166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0DCD-F5B7-4664-87EE-F1FFDD430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37" y="6527928"/>
            <a:ext cx="766763" cy="330072"/>
          </a:xfrm>
          <a:prstGeom prst="rect">
            <a:avLst/>
          </a:prstGeom>
        </p:spPr>
        <p:txBody>
          <a:bodyPr vert="horz" wrap="square" lIns="72000" tIns="72000" rIns="72000" bIns="72000" rtlCol="0" anchor="b" anchorCtr="0">
            <a:spAutoFit/>
          </a:bodyPr>
          <a:lstStyle>
            <a:lvl1pPr algn="ctr">
              <a:defRPr sz="1200">
                <a:solidFill>
                  <a:srgbClr val="666666"/>
                </a:solidFill>
              </a:defRPr>
            </a:lvl1pPr>
          </a:lstStyle>
          <a:p>
            <a:fld id="{F90E331C-8DD5-41DE-A1D8-42719F204B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4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1" r:id="rId5"/>
    <p:sldLayoutId id="2147483659" r:id="rId6"/>
    <p:sldLayoutId id="2147483660" r:id="rId7"/>
    <p:sldLayoutId id="2147483661" r:id="rId8"/>
    <p:sldLayoutId id="2147483662" r:id="rId9"/>
    <p:sldLayoutId id="2147483650" r:id="rId10"/>
    <p:sldLayoutId id="2147483652" r:id="rId11"/>
    <p:sldLayoutId id="2147483654" r:id="rId12"/>
    <p:sldLayoutId id="2147483655" r:id="rId13"/>
    <p:sldLayoutId id="2147483663" r:id="rId14"/>
    <p:sldLayoutId id="2147483676" r:id="rId15"/>
    <p:sldLayoutId id="2147483678" r:id="rId16"/>
    <p:sldLayoutId id="2147483679" r:id="rId17"/>
    <p:sldLayoutId id="2147483680" r:id="rId18"/>
    <p:sldLayoutId id="2147483681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cerresearchuk.org/health-professional/awareness-and-prevention/smoking-cessation" TargetMode="External"/><Relationship Id="rId13" Type="http://schemas.openxmlformats.org/officeDocument/2006/relationships/hyperlink" Target="https://www.doctors.net.uk/eClient/cruk/oral_cancer_toolkit/index.html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cancerresearchuk.org/health-professional/awareness-and-prevention/e-cigarette-hub-information-for-health-professionals/e-cigarette-statement" TargetMode="External"/><Relationship Id="rId12" Type="http://schemas.openxmlformats.org/officeDocument/2006/relationships/hyperlink" Target="https://www.futurelearn.com/courses/targeted-cancer-treatments" TargetMode="External"/><Relationship Id="rId2" Type="http://schemas.openxmlformats.org/officeDocument/2006/relationships/hyperlink" Target="https://www.cancerresearchuk.org/health-professional/learning-and-support/online-learning/primary-care-and-cancer-matters-the-essentials?utm_source=Midlands%20faculty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rcgp.org.uk/cancer" TargetMode="External"/><Relationship Id="rId11" Type="http://schemas.openxmlformats.org/officeDocument/2006/relationships/hyperlink" Target="https://www.futurelearn.com/courses/talking-about-cancer" TargetMode="External"/><Relationship Id="rId5" Type="http://schemas.openxmlformats.org/officeDocument/2006/relationships/hyperlink" Target="http://elearning.rcgp.org.uk/course/view.php?id=336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http://elearning.rcgp.org.uk/course/view.php?id=109" TargetMode="External"/><Relationship Id="rId4" Type="http://schemas.openxmlformats.org/officeDocument/2006/relationships/hyperlink" Target="https://www.cancerresearchuk.org/health-professional/learning-and-support/online-learning/primary-care-and-cancer-matters-the-essentials?" TargetMode="External"/><Relationship Id="rId9" Type="http://schemas.openxmlformats.org/officeDocument/2006/relationships/hyperlink" Target="http://elearning.rcgp.org.uk/course/info.php" TargetMode="External"/><Relationship Id="rId14" Type="http://schemas.openxmlformats.org/officeDocument/2006/relationships/hyperlink" Target="https://www.doctors.net.uk/eClient/cruk/skin-cancer-toolkit/index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cerresearchuk.org/health-professional/awareness-and-prevention/smoking-cessation" TargetMode="External"/><Relationship Id="rId13" Type="http://schemas.openxmlformats.org/officeDocument/2006/relationships/hyperlink" Target="https://www.doctors.net.uk/eClient/cruk/oral_cancer_toolkit/index.html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cancerresearchuk.org/health-professional/awareness-and-prevention/e-cigarette-hub-information-for-health-professionals/e-cigarette-statement" TargetMode="External"/><Relationship Id="rId12" Type="http://schemas.openxmlformats.org/officeDocument/2006/relationships/hyperlink" Target="https://www.futurelearn.com/courses/targeted-cancer-treatments" TargetMode="External"/><Relationship Id="rId2" Type="http://schemas.openxmlformats.org/officeDocument/2006/relationships/hyperlink" Target="cruk.org/hponlinelearning" TargetMode="Externa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rcgp.org.uk/cancer" TargetMode="External"/><Relationship Id="rId11" Type="http://schemas.openxmlformats.org/officeDocument/2006/relationships/hyperlink" Target="https://www.futurelearn.com/courses/talking-about-cancer" TargetMode="External"/><Relationship Id="rId5" Type="http://schemas.openxmlformats.org/officeDocument/2006/relationships/hyperlink" Target="http://elearning.rcgp.org.uk/course/view.php?id=336" TargetMode="External"/><Relationship Id="rId15" Type="http://schemas.openxmlformats.org/officeDocument/2006/relationships/image" Target="../media/image14.png"/><Relationship Id="rId10" Type="http://schemas.openxmlformats.org/officeDocument/2006/relationships/hyperlink" Target="http://elearning.rcgp.org.uk/course/view.php?id=109" TargetMode="External"/><Relationship Id="rId4" Type="http://schemas.openxmlformats.org/officeDocument/2006/relationships/hyperlink" Target="https://www.cancerresearchuk.org/health-professional/learning-and-support/online-learning/primary-care-and-cancer-matters-the-essentials?" TargetMode="External"/><Relationship Id="rId9" Type="http://schemas.openxmlformats.org/officeDocument/2006/relationships/hyperlink" Target="http://elearning.rcgp.org.uk/course/info.php" TargetMode="External"/><Relationship Id="rId14" Type="http://schemas.openxmlformats.org/officeDocument/2006/relationships/hyperlink" Target="https://www.doctors.net.uk/eClient/cruk/skin-cancer-toolkit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7F9B53-4261-4F87-9EC4-045AC78BBC75}"/>
              </a:ext>
            </a:extLst>
          </p:cNvPr>
          <p:cNvSpPr txBox="1">
            <a:spLocks/>
          </p:cNvSpPr>
          <p:nvPr/>
        </p:nvSpPr>
        <p:spPr>
          <a:xfrm>
            <a:off x="263352" y="472821"/>
            <a:ext cx="2674556" cy="336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accent1"/>
                </a:solidFill>
              </a:rPr>
              <a:t>For health professionals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29B26AD-2288-491F-965D-69D9D5C63830}"/>
              </a:ext>
            </a:extLst>
          </p:cNvPr>
          <p:cNvSpPr txBox="1">
            <a:spLocks/>
          </p:cNvSpPr>
          <p:nvPr/>
        </p:nvSpPr>
        <p:spPr>
          <a:xfrm>
            <a:off x="263352" y="881087"/>
            <a:ext cx="7067043" cy="459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0" dirty="0">
                <a:solidFill>
                  <a:schemeClr val="accent1"/>
                </a:solidFill>
              </a:rPr>
              <a:t>Primary care and cancer matters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8557596-710C-4C8B-85EE-63986C005A82}"/>
              </a:ext>
            </a:extLst>
          </p:cNvPr>
          <p:cNvSpPr txBox="1">
            <a:spLocks/>
          </p:cNvSpPr>
          <p:nvPr/>
        </p:nvSpPr>
        <p:spPr>
          <a:xfrm>
            <a:off x="263352" y="1340769"/>
            <a:ext cx="7453404" cy="696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dirty="0"/>
              <a:t>Free to access, high quality evidence-based bite-sized resources specifically for GPs and health professionals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D54937F-4105-487E-A659-EB53C195631C}"/>
              </a:ext>
            </a:extLst>
          </p:cNvPr>
          <p:cNvSpPr txBox="1">
            <a:spLocks/>
          </p:cNvSpPr>
          <p:nvPr/>
        </p:nvSpPr>
        <p:spPr>
          <a:xfrm>
            <a:off x="263352" y="6305469"/>
            <a:ext cx="10658475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dirty="0">
                <a:hlinkClick r:id="rId2"/>
              </a:rPr>
              <a:t>cruk.org/</a:t>
            </a:r>
            <a:r>
              <a:rPr lang="en-GB" sz="1800" b="0" dirty="0" err="1">
                <a:hlinkClick r:id="rId2"/>
              </a:rPr>
              <a:t>hponlinelearning</a:t>
            </a:r>
            <a:endParaRPr lang="en-GB" sz="1800" b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3C4E77-38CF-4FA2-9474-068E2B41E953}"/>
              </a:ext>
            </a:extLst>
          </p:cNvPr>
          <p:cNvCxnSpPr>
            <a:cxnSpLocks/>
          </p:cNvCxnSpPr>
          <p:nvPr/>
        </p:nvCxnSpPr>
        <p:spPr>
          <a:xfrm>
            <a:off x="335360" y="404664"/>
            <a:ext cx="1152128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3CB974-63BA-4BFB-BBDB-5C8F580A24AE}"/>
              </a:ext>
            </a:extLst>
          </p:cNvPr>
          <p:cNvCxnSpPr>
            <a:cxnSpLocks/>
          </p:cNvCxnSpPr>
          <p:nvPr/>
        </p:nvCxnSpPr>
        <p:spPr>
          <a:xfrm>
            <a:off x="335360" y="2037306"/>
            <a:ext cx="1152128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F985E3-06F1-4A4C-82A3-7237162C89A7}"/>
              </a:ext>
            </a:extLst>
          </p:cNvPr>
          <p:cNvCxnSpPr>
            <a:cxnSpLocks/>
          </p:cNvCxnSpPr>
          <p:nvPr/>
        </p:nvCxnSpPr>
        <p:spPr>
          <a:xfrm>
            <a:off x="335360" y="6237312"/>
            <a:ext cx="1152128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FAF2A17-C225-47BF-92C1-E7C0F92A6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536" y="472821"/>
            <a:ext cx="1521130" cy="7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2F069C-D726-4D15-9BAB-1351A1E88BA6}"/>
              </a:ext>
            </a:extLst>
          </p:cNvPr>
          <p:cNvSpPr txBox="1"/>
          <p:nvPr/>
        </p:nvSpPr>
        <p:spPr>
          <a:xfrm>
            <a:off x="10416480" y="1109936"/>
            <a:ext cx="154905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</a:rPr>
              <a:t>Together we will beat cancer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278946C-7A72-47C5-8B5A-DE89F9D26008}"/>
              </a:ext>
            </a:extLst>
          </p:cNvPr>
          <p:cNvSpPr txBox="1">
            <a:spLocks/>
          </p:cNvSpPr>
          <p:nvPr/>
        </p:nvSpPr>
        <p:spPr>
          <a:xfrm>
            <a:off x="442797" y="2132855"/>
            <a:ext cx="10982442" cy="396043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51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>
                <a:solidFill>
                  <a:schemeClr val="tx2"/>
                </a:solidFill>
                <a:hlinkClick r:id="rId4"/>
              </a:rPr>
              <a:t>Primary care and cancer matters – videos (3-8 min)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u="sng" dirty="0">
                <a:hlinkClick r:id="rId5"/>
              </a:rPr>
              <a:t>Early diagnosis of cancer QI – screencast (5 min)</a:t>
            </a:r>
            <a:endParaRPr lang="en-GB" dirty="0"/>
          </a:p>
          <a:p>
            <a:r>
              <a:rPr lang="en-GB" u="sng" dirty="0">
                <a:hlinkClick r:id="rId6"/>
              </a:rPr>
              <a:t>RCGP position statement on e-cigarettes – podcast (10 min)</a:t>
            </a:r>
            <a:endParaRPr lang="en-GB" dirty="0"/>
          </a:p>
          <a:p>
            <a:r>
              <a:rPr lang="en-GB" u="sng" dirty="0">
                <a:hlinkClick r:id="rId7"/>
              </a:rPr>
              <a:t>RCGP position statement on e-cigarettes – video (10 min)</a:t>
            </a:r>
            <a:endParaRPr lang="en-GB" dirty="0"/>
          </a:p>
          <a:p>
            <a:r>
              <a:rPr lang="en-GB" u="sng" dirty="0">
                <a:hlinkClick r:id="rId8"/>
              </a:rPr>
              <a:t>Smoking cessation webinar – video (20 min)</a:t>
            </a:r>
            <a:endParaRPr lang="en-GB" dirty="0"/>
          </a:p>
          <a:p>
            <a:r>
              <a:rPr lang="en-GB" u="sng" dirty="0">
                <a:hlinkClick r:id="rId9"/>
              </a:rPr>
              <a:t>Behaviour change and cancer prevention – e-learning (30 min)</a:t>
            </a:r>
            <a:endParaRPr lang="en-GB" dirty="0"/>
          </a:p>
          <a:p>
            <a:r>
              <a:rPr lang="en-GB" u="sng" dirty="0">
                <a:hlinkClick r:id="rId9"/>
              </a:rPr>
              <a:t>Essentials of smoking cessation – e-learning (30 min)</a:t>
            </a:r>
            <a:endParaRPr lang="en-GB" dirty="0"/>
          </a:p>
          <a:p>
            <a:r>
              <a:rPr lang="en-GB" u="sng" dirty="0">
                <a:hlinkClick r:id="rId10"/>
              </a:rPr>
              <a:t>Early diagnosis of cancer – e-learning (30 min)</a:t>
            </a:r>
            <a:endParaRPr lang="en-GB" dirty="0"/>
          </a:p>
          <a:p>
            <a:r>
              <a:rPr lang="en-GB" u="sng" dirty="0">
                <a:hlinkClick r:id="rId11"/>
              </a:rPr>
              <a:t>Talking About Cancer – massive open online course (3 hrs)</a:t>
            </a:r>
            <a:endParaRPr lang="en-GB" dirty="0"/>
          </a:p>
          <a:p>
            <a:r>
              <a:rPr lang="en-GB" u="sng" dirty="0">
                <a:hlinkClick r:id="rId12"/>
              </a:rPr>
              <a:t>Demystifying targeted cancer treatments – massive open online course (15 hours)</a:t>
            </a:r>
            <a:endParaRPr lang="en-GB" dirty="0"/>
          </a:p>
          <a:p>
            <a:r>
              <a:rPr lang="en-GB" u="sng" dirty="0">
                <a:hlinkClick r:id="rId13"/>
              </a:rPr>
              <a:t>Oral cancer toolkit – online resource</a:t>
            </a:r>
            <a:endParaRPr lang="en-GB" dirty="0"/>
          </a:p>
          <a:p>
            <a:r>
              <a:rPr lang="en-GB" u="sng" dirty="0">
                <a:hlinkClick r:id="rId14"/>
              </a:rPr>
              <a:t>Skin cancer toolkit – online resource</a:t>
            </a:r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41B09E-21D1-4843-9303-869BF439B746}"/>
              </a:ext>
            </a:extLst>
          </p:cNvPr>
          <p:cNvSpPr/>
          <p:nvPr/>
        </p:nvSpPr>
        <p:spPr>
          <a:xfrm>
            <a:off x="8472264" y="2426969"/>
            <a:ext cx="2807758" cy="2807758"/>
          </a:xfrm>
          <a:prstGeom prst="ellipse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D1520B4-5E60-4B2B-B1DC-29893C6FE42B}"/>
              </a:ext>
            </a:extLst>
          </p:cNvPr>
          <p:cNvSpPr/>
          <p:nvPr/>
        </p:nvSpPr>
        <p:spPr>
          <a:xfrm>
            <a:off x="8166760" y="4734871"/>
            <a:ext cx="230795" cy="230795"/>
          </a:xfrm>
          <a:prstGeom prst="ellipse">
            <a:avLst/>
          </a:prstGeom>
          <a:solidFill>
            <a:srgbClr val="00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0DEF807-5251-48AC-B5F8-A63EE2E76DD1}"/>
              </a:ext>
            </a:extLst>
          </p:cNvPr>
          <p:cNvSpPr/>
          <p:nvPr/>
        </p:nvSpPr>
        <p:spPr>
          <a:xfrm>
            <a:off x="8976320" y="5290826"/>
            <a:ext cx="582983" cy="582983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D1E014-CB8C-4702-BD96-AADC5A2F4CDB}"/>
              </a:ext>
            </a:extLst>
          </p:cNvPr>
          <p:cNvSpPr/>
          <p:nvPr/>
        </p:nvSpPr>
        <p:spPr>
          <a:xfrm>
            <a:off x="10543493" y="2442382"/>
            <a:ext cx="792088" cy="792088"/>
          </a:xfrm>
          <a:prstGeom prst="ellipse">
            <a:avLst/>
          </a:prstGeom>
          <a:solidFill>
            <a:srgbClr val="2E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99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7F9B53-4261-4F87-9EC4-045AC78BBC75}"/>
              </a:ext>
            </a:extLst>
          </p:cNvPr>
          <p:cNvSpPr txBox="1">
            <a:spLocks/>
          </p:cNvSpPr>
          <p:nvPr/>
        </p:nvSpPr>
        <p:spPr>
          <a:xfrm>
            <a:off x="263352" y="472821"/>
            <a:ext cx="2674556" cy="336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0" dirty="0">
                <a:solidFill>
                  <a:schemeClr val="accent1"/>
                </a:solidFill>
              </a:rPr>
              <a:t>For health professionals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29B26AD-2288-491F-965D-69D9D5C63830}"/>
              </a:ext>
            </a:extLst>
          </p:cNvPr>
          <p:cNvSpPr txBox="1">
            <a:spLocks/>
          </p:cNvSpPr>
          <p:nvPr/>
        </p:nvSpPr>
        <p:spPr>
          <a:xfrm>
            <a:off x="263352" y="881087"/>
            <a:ext cx="7067043" cy="4596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0" dirty="0">
                <a:solidFill>
                  <a:schemeClr val="accent1"/>
                </a:solidFill>
              </a:rPr>
              <a:t>Primary Care and Cancer Matters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8557596-710C-4C8B-85EE-63986C005A82}"/>
              </a:ext>
            </a:extLst>
          </p:cNvPr>
          <p:cNvSpPr txBox="1">
            <a:spLocks/>
          </p:cNvSpPr>
          <p:nvPr/>
        </p:nvSpPr>
        <p:spPr>
          <a:xfrm>
            <a:off x="263352" y="1340769"/>
            <a:ext cx="7453404" cy="696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dirty="0"/>
              <a:t>Free to access, high quality evidence-based bite-sized resources specifically for GPs and health professionals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D54937F-4105-487E-A659-EB53C195631C}"/>
              </a:ext>
            </a:extLst>
          </p:cNvPr>
          <p:cNvSpPr txBox="1">
            <a:spLocks/>
          </p:cNvSpPr>
          <p:nvPr/>
        </p:nvSpPr>
        <p:spPr>
          <a:xfrm>
            <a:off x="263352" y="6305469"/>
            <a:ext cx="10658475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dirty="0">
                <a:hlinkClick r:id="rId2" action="ppaction://hlinkfile"/>
              </a:rPr>
              <a:t>cruk.org/</a:t>
            </a:r>
            <a:r>
              <a:rPr lang="en-GB" sz="1800" b="0" dirty="0" err="1">
                <a:hlinkClick r:id="rId2" action="ppaction://hlinkfile"/>
              </a:rPr>
              <a:t>hponlinelearning</a:t>
            </a:r>
            <a:endParaRPr lang="en-GB" sz="1800" b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3C4E77-38CF-4FA2-9474-068E2B41E953}"/>
              </a:ext>
            </a:extLst>
          </p:cNvPr>
          <p:cNvCxnSpPr>
            <a:cxnSpLocks/>
          </p:cNvCxnSpPr>
          <p:nvPr/>
        </p:nvCxnSpPr>
        <p:spPr>
          <a:xfrm>
            <a:off x="335360" y="404664"/>
            <a:ext cx="1152128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3CB974-63BA-4BFB-BBDB-5C8F580A24AE}"/>
              </a:ext>
            </a:extLst>
          </p:cNvPr>
          <p:cNvCxnSpPr>
            <a:cxnSpLocks/>
          </p:cNvCxnSpPr>
          <p:nvPr/>
        </p:nvCxnSpPr>
        <p:spPr>
          <a:xfrm>
            <a:off x="335360" y="2037306"/>
            <a:ext cx="1152128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F985E3-06F1-4A4C-82A3-7237162C89A7}"/>
              </a:ext>
            </a:extLst>
          </p:cNvPr>
          <p:cNvCxnSpPr>
            <a:cxnSpLocks/>
          </p:cNvCxnSpPr>
          <p:nvPr/>
        </p:nvCxnSpPr>
        <p:spPr>
          <a:xfrm>
            <a:off x="335360" y="6237312"/>
            <a:ext cx="1152128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FAF2A17-C225-47BF-92C1-E7C0F92A6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536" y="472821"/>
            <a:ext cx="1521130" cy="7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2F069C-D726-4D15-9BAB-1351A1E88BA6}"/>
              </a:ext>
            </a:extLst>
          </p:cNvPr>
          <p:cNvSpPr txBox="1"/>
          <p:nvPr/>
        </p:nvSpPr>
        <p:spPr>
          <a:xfrm>
            <a:off x="10416480" y="1109936"/>
            <a:ext cx="154905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2"/>
                </a:solidFill>
              </a:rPr>
              <a:t>Together we will beat cancer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278946C-7A72-47C5-8B5A-DE89F9D26008}"/>
              </a:ext>
            </a:extLst>
          </p:cNvPr>
          <p:cNvSpPr txBox="1">
            <a:spLocks/>
          </p:cNvSpPr>
          <p:nvPr/>
        </p:nvSpPr>
        <p:spPr>
          <a:xfrm>
            <a:off x="417908" y="3127367"/>
            <a:ext cx="5040000" cy="2664288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351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u="sng" dirty="0">
                <a:solidFill>
                  <a:schemeClr val="tx2"/>
                </a:solidFill>
                <a:hlinkClick r:id="rId4"/>
              </a:rPr>
              <a:t>Primary care and cancer matters – videos </a:t>
            </a:r>
            <a:br>
              <a:rPr lang="en-GB" sz="1800" u="sng" dirty="0">
                <a:solidFill>
                  <a:schemeClr val="tx2"/>
                </a:solidFill>
                <a:hlinkClick r:id="rId4"/>
              </a:rPr>
            </a:br>
            <a:r>
              <a:rPr lang="en-GB" sz="1800" u="sng" dirty="0">
                <a:solidFill>
                  <a:schemeClr val="tx2"/>
                </a:solidFill>
                <a:hlinkClick r:id="rId4"/>
              </a:rPr>
              <a:t>(3-8 min)</a:t>
            </a:r>
            <a:endParaRPr lang="en-GB" sz="1800" dirty="0">
              <a:solidFill>
                <a:schemeClr val="tx2"/>
              </a:solidFill>
            </a:endParaRPr>
          </a:p>
          <a:p>
            <a:r>
              <a:rPr lang="en-GB" sz="1800" u="sng" dirty="0">
                <a:hlinkClick r:id="rId5"/>
              </a:rPr>
              <a:t>Early diagnosis of cancer QI – screencast (5 min)</a:t>
            </a:r>
            <a:endParaRPr lang="en-GB" sz="1800" dirty="0"/>
          </a:p>
          <a:p>
            <a:r>
              <a:rPr lang="en-GB" sz="1800" u="sng" dirty="0">
                <a:hlinkClick r:id="rId6"/>
              </a:rPr>
              <a:t>RCGP position statement on e-cigarettes – podcast (10 min)</a:t>
            </a:r>
            <a:endParaRPr lang="en-GB" sz="1800" dirty="0"/>
          </a:p>
          <a:p>
            <a:r>
              <a:rPr lang="en-GB" sz="1800" u="sng" dirty="0">
                <a:hlinkClick r:id="rId7"/>
              </a:rPr>
              <a:t>RCGP position statement on e-cigarettes – </a:t>
            </a:r>
            <a:br>
              <a:rPr lang="en-GB" sz="1800" u="sng" dirty="0">
                <a:hlinkClick r:id="rId7"/>
              </a:rPr>
            </a:br>
            <a:r>
              <a:rPr lang="en-GB" sz="1800" u="sng" dirty="0">
                <a:hlinkClick r:id="rId7"/>
              </a:rPr>
              <a:t>video (10 min)</a:t>
            </a:r>
            <a:endParaRPr lang="en-GB" sz="1800" dirty="0"/>
          </a:p>
          <a:p>
            <a:r>
              <a:rPr lang="en-GB" sz="1800" u="sng" dirty="0">
                <a:hlinkClick r:id="rId8"/>
              </a:rPr>
              <a:t>Smoking cessation webinar – video (20 min)</a:t>
            </a:r>
            <a:endParaRPr lang="en-GB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1EC94B-9DF7-41C7-86C7-3B68E2A7D28D}"/>
              </a:ext>
            </a:extLst>
          </p:cNvPr>
          <p:cNvSpPr/>
          <p:nvPr/>
        </p:nvSpPr>
        <p:spPr>
          <a:xfrm>
            <a:off x="5890395" y="3067213"/>
            <a:ext cx="6038253" cy="310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bg2"/>
                </a:solidFill>
                <a:hlinkClick r:id="rId9"/>
              </a:rPr>
              <a:t>Behaviour change and cancer prevention – e-learning </a:t>
            </a:r>
            <a:br>
              <a:rPr lang="en-GB" u="sng" dirty="0">
                <a:solidFill>
                  <a:schemeClr val="bg2"/>
                </a:solidFill>
                <a:hlinkClick r:id="rId9"/>
              </a:rPr>
            </a:br>
            <a:r>
              <a:rPr lang="en-GB" u="sng" dirty="0">
                <a:solidFill>
                  <a:schemeClr val="bg2"/>
                </a:solidFill>
                <a:hlinkClick r:id="rId9"/>
              </a:rPr>
              <a:t>(30 min)</a:t>
            </a:r>
            <a:endParaRPr lang="en-GB" dirty="0">
              <a:solidFill>
                <a:schemeClr val="bg2"/>
              </a:solidFill>
            </a:endParaRP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bg2"/>
                </a:solidFill>
                <a:hlinkClick r:id="rId9"/>
              </a:rPr>
              <a:t>Essentials of smoking cessation – e-learning (30 min)</a:t>
            </a:r>
            <a:endParaRPr lang="en-GB" dirty="0">
              <a:solidFill>
                <a:schemeClr val="bg2"/>
              </a:solidFill>
            </a:endParaRP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bg2"/>
                </a:solidFill>
                <a:hlinkClick r:id="rId10"/>
              </a:rPr>
              <a:t>Early diagnosis of cancer – e-learning (30 min)</a:t>
            </a:r>
            <a:endParaRPr lang="en-GB" dirty="0">
              <a:solidFill>
                <a:schemeClr val="bg2"/>
              </a:solidFill>
            </a:endParaRP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bg2"/>
                </a:solidFill>
                <a:hlinkClick r:id="rId11"/>
              </a:rPr>
              <a:t>Talking About Cancer – massive open online course (3 hrs)</a:t>
            </a:r>
            <a:endParaRPr lang="en-GB" dirty="0">
              <a:solidFill>
                <a:schemeClr val="bg2"/>
              </a:solidFill>
            </a:endParaRP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bg2"/>
                </a:solidFill>
                <a:hlinkClick r:id="rId12"/>
              </a:rPr>
              <a:t>Demystifying targeted cancer treatments – massive open online course (15 hours)</a:t>
            </a:r>
            <a:endParaRPr lang="en-GB" dirty="0">
              <a:solidFill>
                <a:schemeClr val="bg2"/>
              </a:solidFill>
            </a:endParaRP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bg2"/>
                </a:solidFill>
                <a:hlinkClick r:id="rId13"/>
              </a:rPr>
              <a:t>Oral cancer toolkit – online resource</a:t>
            </a:r>
            <a:endParaRPr lang="en-GB" dirty="0">
              <a:solidFill>
                <a:schemeClr val="bg2"/>
              </a:solidFill>
            </a:endParaRP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bg2"/>
                </a:solidFill>
                <a:hlinkClick r:id="rId14"/>
              </a:rPr>
              <a:t>Skin cancer toolkit – online resource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A15905-A384-4B1E-9E87-EA33F2DF13AC}"/>
              </a:ext>
            </a:extLst>
          </p:cNvPr>
          <p:cNvSpPr txBox="1"/>
          <p:nvPr/>
        </p:nvSpPr>
        <p:spPr>
          <a:xfrm>
            <a:off x="1515166" y="24733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Videos and podcasts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DEF2BF-D0FD-4A56-AE0C-9963DABA5ED7}"/>
              </a:ext>
            </a:extLst>
          </p:cNvPr>
          <p:cNvSpPr txBox="1"/>
          <p:nvPr/>
        </p:nvSpPr>
        <p:spPr>
          <a:xfrm>
            <a:off x="7071571" y="2473300"/>
            <a:ext cx="227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E-learning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ABE519-DC57-4B7A-B517-623E003D0A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2" y="1844824"/>
            <a:ext cx="1438658" cy="1438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756719-55BA-442E-86DF-9A5E70EEF4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95" y="190952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5151"/>
      </p:ext>
    </p:extLst>
  </p:cSld>
  <p:clrMapOvr>
    <a:masterClrMapping/>
  </p:clrMapOvr>
</p:sld>
</file>

<file path=ppt/theme/theme1.xml><?xml version="1.0" encoding="utf-8"?>
<a:theme xmlns:a="http://schemas.openxmlformats.org/drawingml/2006/main" name="Cancer Research UK">
  <a:themeElements>
    <a:clrScheme name="Cancer Research 2">
      <a:dk1>
        <a:srgbClr val="58595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AB99D1"/>
      </a:accent3>
      <a:accent4>
        <a:srgbClr val="F799D1"/>
      </a:accent4>
      <a:accent5>
        <a:srgbClr val="99E2F8"/>
      </a:accent5>
      <a:accent6>
        <a:srgbClr val="D9D9D8"/>
      </a:accent6>
      <a:hlink>
        <a:srgbClr val="AB99D1"/>
      </a:hlink>
      <a:folHlink>
        <a:srgbClr val="99E2F8"/>
      </a:folHlink>
    </a:clrScheme>
    <a:fontScheme name="Cancer Research UK - co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cer Research UK (Core)_16x9 template_draft5" id="{9C31A059-EFA4-46FD-A925-1650D6FE654B}" vid="{37F5E9B0-F89A-46E6-909A-F71D28554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F33D14D2F76A40AB058296CCCBF470" ma:contentTypeVersion="10" ma:contentTypeDescription="Create a new document." ma:contentTypeScope="" ma:versionID="84b93b886eec627031d846f5e7e1971d">
  <xsd:schema xmlns:xsd="http://www.w3.org/2001/XMLSchema" xmlns:xs="http://www.w3.org/2001/XMLSchema" xmlns:p="http://schemas.microsoft.com/office/2006/metadata/properties" xmlns:ns2="e1e12088-f599-447b-99db-1fdb1f09baad" xmlns:ns3="b53845dc-f948-4b39-be58-8c40428ef7cb" targetNamespace="http://schemas.microsoft.com/office/2006/metadata/properties" ma:root="true" ma:fieldsID="c532408b02b212ac29427cacb213c4ed" ns2:_="" ns3:_="">
    <xsd:import namespace="e1e12088-f599-447b-99db-1fdb1f09baad"/>
    <xsd:import namespace="b53845dc-f948-4b39-be58-8c40428ef7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12088-f599-447b-99db-1fdb1f09ba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845dc-f948-4b39-be58-8c40428ef7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5ADA94-CEE6-4919-9C7B-4F30F64351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61175E-97B4-44B7-91D9-1BAB35F419A3}">
  <ds:schemaRefs>
    <ds:schemaRef ds:uri="http://schemas.microsoft.com/office/2006/documentManagement/types"/>
    <ds:schemaRef ds:uri="http://schemas.microsoft.com/office/infopath/2007/PartnerControls"/>
    <ds:schemaRef ds:uri="b53845dc-f948-4b39-be58-8c40428ef7cb"/>
    <ds:schemaRef ds:uri="http://purl.org/dc/elements/1.1/"/>
    <ds:schemaRef ds:uri="http://schemas.microsoft.com/office/2006/metadata/properties"/>
    <ds:schemaRef ds:uri="e1e12088-f599-447b-99db-1fdb1f09baa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6DCA26-E1E7-4D70-A9A2-1179F9C1A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12088-f599-447b-99db-1fdb1f09baad"/>
    <ds:schemaRef ds:uri="b53845dc-f948-4b39-be58-8c40428ef7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205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Cancer Research UK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formatting instructions</dc:title>
  <dc:creator>Alex Allaway</dc:creator>
  <cp:lastModifiedBy>Mackintosh, Joanne</cp:lastModifiedBy>
  <cp:revision>74</cp:revision>
  <dcterms:created xsi:type="dcterms:W3CDTF">2018-10-09T12:28:49Z</dcterms:created>
  <dcterms:modified xsi:type="dcterms:W3CDTF">2019-12-06T08:15:12Z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0x01010076F33D14D2F76A40AB058296CCCBF470</vt:lpwstr>
  </property>
</Properties>
</file>