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979"/>
    <a:srgbClr val="FFB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72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F880D-1677-4FA9-B7C3-E29A4078AC97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44984-BE8E-4F3A-B4EE-EF1C1E6BB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6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9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1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9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918656" y="1137920"/>
            <a:ext cx="5925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14 days</a:t>
            </a:r>
            <a:endParaRPr lang="en-GB" sz="9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925897" y="5851942"/>
            <a:ext cx="5925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16 days</a:t>
            </a:r>
            <a:endParaRPr lang="en-GB" sz="900" b="1" dirty="0"/>
          </a:p>
        </p:txBody>
      </p:sp>
      <p:sp>
        <p:nvSpPr>
          <p:cNvPr id="7" name="Rectangle 6"/>
          <p:cNvSpPr/>
          <p:nvPr/>
        </p:nvSpPr>
        <p:spPr>
          <a:xfrm>
            <a:off x="188640" y="704528"/>
            <a:ext cx="1520499" cy="8352928"/>
          </a:xfrm>
          <a:prstGeom prst="rect">
            <a:avLst/>
          </a:prstGeom>
          <a:solidFill>
            <a:srgbClr val="FFC97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20083" y="344488"/>
            <a:ext cx="4608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Pathway for patients with suspected colorectal cancer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784" y="365974"/>
            <a:ext cx="864096" cy="338554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 Wait (days)</a:t>
            </a:r>
          </a:p>
        </p:txBody>
      </p:sp>
      <p:sp>
        <p:nvSpPr>
          <p:cNvPr id="6" name="Chevron 5"/>
          <p:cNvSpPr/>
          <p:nvPr/>
        </p:nvSpPr>
        <p:spPr>
          <a:xfrm rot="5400000">
            <a:off x="1650739" y="1379595"/>
            <a:ext cx="540060" cy="396044"/>
          </a:xfrm>
          <a:prstGeom prst="chevron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20769" y="1236934"/>
            <a:ext cx="0" cy="25633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67955" y="9273480"/>
            <a:ext cx="2958058" cy="363310"/>
          </a:xfrm>
        </p:spPr>
        <p:txBody>
          <a:bodyPr/>
          <a:lstStyle/>
          <a:p>
            <a:pPr algn="l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Colorectal </a:t>
            </a:r>
            <a:r>
              <a:rPr lang="en-GB" sz="800" smtClean="0">
                <a:latin typeface="Arial" panose="020B0604020202020204" pitchFamily="34" charset="0"/>
                <a:cs typeface="Arial" panose="020B0604020202020204" pitchFamily="34" charset="0"/>
              </a:rPr>
              <a:t>Cancer Pathway 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[final]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507" y="1763305"/>
            <a:ext cx="1376632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750" dirty="0">
                <a:latin typeface="Arial" panose="020B0604020202020204" pitchFamily="34" charset="0"/>
                <a:cs typeface="Arial" panose="020B0604020202020204" pitchFamily="34" charset="0"/>
              </a:rPr>
              <a:t>information and appropriate level of psychological support throughout the 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GB" sz="750" dirty="0">
                <a:latin typeface="Arial" panose="020B0604020202020204" pitchFamily="34" charset="0"/>
                <a:cs typeface="Arial" panose="020B0604020202020204" pitchFamily="34" charset="0"/>
              </a:rPr>
              <a:t>journey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7351" y="2648744"/>
            <a:ext cx="1345684" cy="31558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assessment and rehabilitation consideration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452" y="3045089"/>
            <a:ext cx="1392773" cy="21542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Colorectal CNS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58150" y="2311656"/>
            <a:ext cx="1414866" cy="1015663"/>
          </a:xfrm>
          <a:prstGeom prst="rect">
            <a:avLst/>
          </a:prstGeom>
          <a:pattFill prst="pct60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750" dirty="0"/>
              <a:t>16-18 years old – refer to Paediatric Oncology (GNCC) for treatment and TYA MDT for discussion</a:t>
            </a:r>
          </a:p>
          <a:p>
            <a:pPr>
              <a:spcBef>
                <a:spcPct val="0"/>
              </a:spcBef>
            </a:pPr>
            <a:r>
              <a:rPr lang="en-GB" altLang="en-US" sz="750" dirty="0"/>
              <a:t>19-24 years old – continue on tumour site specific pathway &amp; refer to TYA MDT for discussion.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451" y="2432719"/>
            <a:ext cx="1376633" cy="21602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TYA pathway</a:t>
            </a:r>
            <a:endParaRPr lang="en-GB" sz="7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6728" y="3289630"/>
            <a:ext cx="1402411" cy="30240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patient’s GP of Serious </a:t>
            </a:r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iagnosis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452" y="3616714"/>
            <a:ext cx="1390504" cy="69772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Colorectal Rehabilitation Care Pathway liaise and involve healthcare professionals as required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641" y="5315407"/>
            <a:ext cx="1511821" cy="333045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to Treat</a:t>
            </a:r>
            <a:endParaRPr lang="en-GB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785" y="7797843"/>
            <a:ext cx="1372075" cy="68354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arliest </a:t>
            </a:r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linically </a:t>
            </a:r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ppropriate</a:t>
            </a:r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 (ECAD) 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commencement of subsequent treatment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hevron 24"/>
          <p:cNvSpPr/>
          <p:nvPr/>
        </p:nvSpPr>
        <p:spPr>
          <a:xfrm rot="5400000">
            <a:off x="1648769" y="5374889"/>
            <a:ext cx="540060" cy="414045"/>
          </a:xfrm>
          <a:prstGeom prst="chevron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643518" y="6094047"/>
            <a:ext cx="540060" cy="396044"/>
          </a:xfrm>
          <a:prstGeom prst="chevron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>
            <a:stCxn id="6" idx="3"/>
          </p:cNvCxnSpPr>
          <p:nvPr/>
        </p:nvCxnSpPr>
        <p:spPr>
          <a:xfrm>
            <a:off x="1920769" y="1847647"/>
            <a:ext cx="6819" cy="257148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triped Right Arrow 3"/>
          <p:cNvSpPr/>
          <p:nvPr/>
        </p:nvSpPr>
        <p:spPr>
          <a:xfrm rot="10800000">
            <a:off x="1706860" y="2311656"/>
            <a:ext cx="465095" cy="432049"/>
          </a:xfrm>
          <a:prstGeom prst="stripedRightArrow">
            <a:avLst/>
          </a:prstGeom>
          <a:pattFill prst="pct60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>
            <a:stCxn id="81" idx="3"/>
          </p:cNvCxnSpPr>
          <p:nvPr/>
        </p:nvCxnSpPr>
        <p:spPr>
          <a:xfrm>
            <a:off x="1916161" y="4780241"/>
            <a:ext cx="6914" cy="72617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17032" y="704528"/>
            <a:ext cx="1152128" cy="338554"/>
          </a:xfrm>
          <a:prstGeom prst="rect">
            <a:avLst/>
          </a:prstGeom>
          <a:solidFill>
            <a:srgbClr val="FF990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received in secondary care</a:t>
            </a:r>
          </a:p>
        </p:txBody>
      </p:sp>
      <p:sp>
        <p:nvSpPr>
          <p:cNvPr id="33" name="Oval 32"/>
          <p:cNvSpPr/>
          <p:nvPr/>
        </p:nvSpPr>
        <p:spPr>
          <a:xfrm>
            <a:off x="3140968" y="3554216"/>
            <a:ext cx="2304256" cy="82272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review of results,</a:t>
            </a:r>
          </a:p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 treatment and consider suitability for clinical trials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73016" y="1280592"/>
            <a:ext cx="1440160" cy="25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to test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Colorectal Diagnostic Service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>
            <a:stCxn id="34" idx="3"/>
          </p:cNvCxnSpPr>
          <p:nvPr/>
        </p:nvCxnSpPr>
        <p:spPr>
          <a:xfrm flipV="1">
            <a:off x="5013176" y="1327268"/>
            <a:ext cx="163290" cy="82968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4" idx="3"/>
          </p:cNvCxnSpPr>
          <p:nvPr/>
        </p:nvCxnSpPr>
        <p:spPr>
          <a:xfrm>
            <a:off x="5013176" y="1410236"/>
            <a:ext cx="163290" cy="64785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229200" y="1280592"/>
            <a:ext cx="1348877" cy="3600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Colonoscopy +/- biopsy</a:t>
            </a:r>
          </a:p>
          <a:p>
            <a:pPr>
              <a:lnSpc>
                <a:spcPct val="150000"/>
              </a:lnSpc>
            </a:pP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sigmoidoscopy</a:t>
            </a:r>
          </a:p>
          <a:p>
            <a:endParaRPr lang="en-GB" sz="7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>
            <a:stCxn id="32" idx="2"/>
            <a:endCxn id="34" idx="0"/>
          </p:cNvCxnSpPr>
          <p:nvPr/>
        </p:nvCxnSpPr>
        <p:spPr>
          <a:xfrm>
            <a:off x="4293096" y="1043082"/>
            <a:ext cx="0" cy="23751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iamond 52"/>
          <p:cNvSpPr/>
          <p:nvPr/>
        </p:nvSpPr>
        <p:spPr>
          <a:xfrm>
            <a:off x="3491371" y="1784648"/>
            <a:ext cx="1603450" cy="864096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Colorectal cancer clinically or histologically probable?</a:t>
            </a:r>
          </a:p>
        </p:txBody>
      </p:sp>
      <p:cxnSp>
        <p:nvCxnSpPr>
          <p:cNvPr id="61" name="Straight Connector 60"/>
          <p:cNvCxnSpPr>
            <a:stCxn id="53" idx="0"/>
            <a:endCxn id="34" idx="2"/>
          </p:cNvCxnSpPr>
          <p:nvPr/>
        </p:nvCxnSpPr>
        <p:spPr>
          <a:xfrm flipV="1">
            <a:off x="4293096" y="1539880"/>
            <a:ext cx="0" cy="24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573016" y="2964330"/>
            <a:ext cx="1440160" cy="1884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Staging Investigations</a:t>
            </a:r>
          </a:p>
        </p:txBody>
      </p:sp>
      <p:cxnSp>
        <p:nvCxnSpPr>
          <p:cNvPr id="73" name="Straight Connector 72"/>
          <p:cNvCxnSpPr>
            <a:endCxn id="72" idx="3"/>
          </p:cNvCxnSpPr>
          <p:nvPr/>
        </p:nvCxnSpPr>
        <p:spPr>
          <a:xfrm flipH="1">
            <a:off x="5013176" y="2999151"/>
            <a:ext cx="315736" cy="59414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72" idx="3"/>
          </p:cNvCxnSpPr>
          <p:nvPr/>
        </p:nvCxnSpPr>
        <p:spPr>
          <a:xfrm flipH="1" flipV="1">
            <a:off x="5013176" y="3058565"/>
            <a:ext cx="288032" cy="166243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2" idx="3"/>
          </p:cNvCxnSpPr>
          <p:nvPr/>
        </p:nvCxnSpPr>
        <p:spPr>
          <a:xfrm flipH="1" flipV="1">
            <a:off x="5013176" y="3058565"/>
            <a:ext cx="315736" cy="79862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72" idx="3"/>
          </p:cNvCxnSpPr>
          <p:nvPr/>
        </p:nvCxnSpPr>
        <p:spPr>
          <a:xfrm flipH="1">
            <a:off x="5013176" y="2922404"/>
            <a:ext cx="315736" cy="136161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2" idx="3"/>
          </p:cNvCxnSpPr>
          <p:nvPr/>
        </p:nvCxnSpPr>
        <p:spPr>
          <a:xfrm flipH="1" flipV="1">
            <a:off x="5013176" y="3058565"/>
            <a:ext cx="288032" cy="266400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373216" y="2836023"/>
            <a:ext cx="1368152" cy="60480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chest abdomen/pelvis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MRI pelvis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EUA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USS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 anal U/S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84984" y="4698454"/>
            <a:ext cx="2016224" cy="3887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appointment to discuss results and agree treatment options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348880" y="6083886"/>
            <a:ext cx="864096" cy="266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Chemotherapy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284984" y="6090022"/>
            <a:ext cx="864096" cy="26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Radiotherapy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37112" y="6083885"/>
            <a:ext cx="864096" cy="26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Surgical Resection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373216" y="6090021"/>
            <a:ext cx="864096" cy="26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Supportive Palliative Care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708920" y="6692008"/>
            <a:ext cx="1080120" cy="26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Restaging CT/MRI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263506" y="7617296"/>
            <a:ext cx="1965694" cy="72008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review of treatment plan and consideration for clinical trials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3717032" y="8625408"/>
            <a:ext cx="1060845" cy="432048"/>
          </a:xfrm>
          <a:prstGeom prst="roundRect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after care</a:t>
            </a:r>
          </a:p>
        </p:txBody>
      </p:sp>
      <p:cxnSp>
        <p:nvCxnSpPr>
          <p:cNvPr id="119" name="Straight Arrow Connector 118"/>
          <p:cNvCxnSpPr>
            <a:stCxn id="53" idx="3"/>
          </p:cNvCxnSpPr>
          <p:nvPr/>
        </p:nvCxnSpPr>
        <p:spPr>
          <a:xfrm>
            <a:off x="5094821" y="2216696"/>
            <a:ext cx="42241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5654157" y="2000674"/>
            <a:ext cx="1015204" cy="5040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patient with information and remove from Cancer Pathway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024020" y="2022622"/>
            <a:ext cx="3048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 smtClean="0"/>
              <a:t>No</a:t>
            </a:r>
            <a:endParaRPr lang="en-GB" sz="750" dirty="0"/>
          </a:p>
        </p:txBody>
      </p:sp>
      <p:cxnSp>
        <p:nvCxnSpPr>
          <p:cNvPr id="128" name="Straight Arrow Connector 127"/>
          <p:cNvCxnSpPr>
            <a:stCxn id="53" idx="2"/>
            <a:endCxn id="72" idx="0"/>
          </p:cNvCxnSpPr>
          <p:nvPr/>
        </p:nvCxnSpPr>
        <p:spPr>
          <a:xfrm>
            <a:off x="4293096" y="2648744"/>
            <a:ext cx="0" cy="31558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265016" y="2591093"/>
            <a:ext cx="31611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50" dirty="0" smtClean="0"/>
              <a:t>Yes</a:t>
            </a:r>
            <a:endParaRPr lang="en-GB" sz="750" dirty="0"/>
          </a:p>
        </p:txBody>
      </p:sp>
      <p:cxnSp>
        <p:nvCxnSpPr>
          <p:cNvPr id="132" name="Straight Arrow Connector 131"/>
          <p:cNvCxnSpPr>
            <a:stCxn id="72" idx="2"/>
            <a:endCxn id="33" idx="0"/>
          </p:cNvCxnSpPr>
          <p:nvPr/>
        </p:nvCxnSpPr>
        <p:spPr>
          <a:xfrm>
            <a:off x="4293096" y="3152800"/>
            <a:ext cx="0" cy="40141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33" idx="4"/>
            <a:endCxn id="98" idx="0"/>
          </p:cNvCxnSpPr>
          <p:nvPr/>
        </p:nvCxnSpPr>
        <p:spPr>
          <a:xfrm>
            <a:off x="4293096" y="4376936"/>
            <a:ext cx="0" cy="321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endCxn id="100" idx="0"/>
          </p:cNvCxnSpPr>
          <p:nvPr/>
        </p:nvCxnSpPr>
        <p:spPr>
          <a:xfrm rot="10800000" flipV="1">
            <a:off x="2780928" y="5599238"/>
            <a:ext cx="1519238" cy="484648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98" idx="2"/>
            <a:endCxn id="101" idx="0"/>
          </p:cNvCxnSpPr>
          <p:nvPr/>
        </p:nvCxnSpPr>
        <p:spPr>
          <a:xfrm rot="5400000">
            <a:off x="3503672" y="5300598"/>
            <a:ext cx="1002784" cy="576064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98" idx="2"/>
            <a:endCxn id="103" idx="0"/>
          </p:cNvCxnSpPr>
          <p:nvPr/>
        </p:nvCxnSpPr>
        <p:spPr>
          <a:xfrm rot="16200000" flipH="1">
            <a:off x="4547789" y="4832545"/>
            <a:ext cx="1002783" cy="15121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98" idx="2"/>
            <a:endCxn id="102" idx="0"/>
          </p:cNvCxnSpPr>
          <p:nvPr/>
        </p:nvCxnSpPr>
        <p:spPr>
          <a:xfrm rot="16200000" flipH="1">
            <a:off x="4082805" y="5297529"/>
            <a:ext cx="996647" cy="576064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>
            <a:stCxn id="100" idx="2"/>
            <a:endCxn id="104" idx="0"/>
          </p:cNvCxnSpPr>
          <p:nvPr/>
        </p:nvCxnSpPr>
        <p:spPr>
          <a:xfrm rot="16200000" flipH="1">
            <a:off x="2844092" y="6287120"/>
            <a:ext cx="341724" cy="4680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01" idx="2"/>
            <a:endCxn id="104" idx="0"/>
          </p:cNvCxnSpPr>
          <p:nvPr/>
        </p:nvCxnSpPr>
        <p:spPr>
          <a:xfrm rot="5400000">
            <a:off x="3312145" y="6287120"/>
            <a:ext cx="341723" cy="4680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>
            <a:stCxn id="104" idx="2"/>
            <a:endCxn id="105" idx="1"/>
          </p:cNvCxnSpPr>
          <p:nvPr/>
        </p:nvCxnSpPr>
        <p:spPr>
          <a:xfrm rot="16200000" flipH="1">
            <a:off x="3018007" y="7189380"/>
            <a:ext cx="764341" cy="3023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102" idx="2"/>
            <a:endCxn id="105" idx="7"/>
          </p:cNvCxnSpPr>
          <p:nvPr/>
        </p:nvCxnSpPr>
        <p:spPr>
          <a:xfrm rot="16200000" flipH="1">
            <a:off x="4219013" y="7000431"/>
            <a:ext cx="1372464" cy="721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05" idx="4"/>
            <a:endCxn id="106" idx="0"/>
          </p:cNvCxnSpPr>
          <p:nvPr/>
        </p:nvCxnSpPr>
        <p:spPr>
          <a:xfrm>
            <a:off x="4246353" y="8337376"/>
            <a:ext cx="1102" cy="2880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stCxn id="105" idx="6"/>
            <a:endCxn id="103" idx="2"/>
          </p:cNvCxnSpPr>
          <p:nvPr/>
        </p:nvCxnSpPr>
        <p:spPr>
          <a:xfrm flipV="1">
            <a:off x="5229200" y="6350284"/>
            <a:ext cx="576064" cy="1627052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>
            <a:stCxn id="105" idx="2"/>
            <a:endCxn id="100" idx="1"/>
          </p:cNvCxnSpPr>
          <p:nvPr/>
        </p:nvCxnSpPr>
        <p:spPr>
          <a:xfrm rot="10800000">
            <a:off x="2348880" y="6217086"/>
            <a:ext cx="914626" cy="1760251"/>
          </a:xfrm>
          <a:prstGeom prst="bentConnector3">
            <a:avLst>
              <a:gd name="adj1" fmla="val 110847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33" idx="2"/>
            <a:endCxn id="14" idx="2"/>
          </p:cNvCxnSpPr>
          <p:nvPr/>
        </p:nvCxnSpPr>
        <p:spPr>
          <a:xfrm rot="10800000">
            <a:off x="2865584" y="3327320"/>
            <a:ext cx="275385" cy="638257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105" idx="0"/>
            <a:endCxn id="102" idx="1"/>
          </p:cNvCxnSpPr>
          <p:nvPr/>
        </p:nvCxnSpPr>
        <p:spPr>
          <a:xfrm rot="5400000" flipH="1" flipV="1">
            <a:off x="3641627" y="6821812"/>
            <a:ext cx="1400211" cy="190759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hevron 66"/>
          <p:cNvSpPr/>
          <p:nvPr/>
        </p:nvSpPr>
        <p:spPr>
          <a:xfrm rot="5400000">
            <a:off x="1648076" y="776536"/>
            <a:ext cx="540060" cy="396044"/>
          </a:xfrm>
          <a:prstGeom prst="chevron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74090" y="913982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0</a:t>
            </a:r>
            <a:endParaRPr lang="en-GB" sz="10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760084" y="6227173"/>
            <a:ext cx="3514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62</a:t>
            </a:r>
            <a:endParaRPr lang="en-GB" sz="1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1728739" y="5506411"/>
            <a:ext cx="384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46</a:t>
            </a:r>
            <a:endParaRPr lang="en-GB" sz="1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783088" y="1429119"/>
            <a:ext cx="328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14</a:t>
            </a:r>
            <a:endParaRPr lang="en-GB" sz="1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912484" y="3455613"/>
            <a:ext cx="5925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17 days</a:t>
            </a:r>
            <a:endParaRPr lang="en-GB" sz="900" b="1" dirty="0"/>
          </a:p>
        </p:txBody>
      </p:sp>
      <p:sp>
        <p:nvSpPr>
          <p:cNvPr id="94" name="Rectangle 93"/>
          <p:cNvSpPr/>
          <p:nvPr/>
        </p:nvSpPr>
        <p:spPr>
          <a:xfrm>
            <a:off x="188642" y="6022039"/>
            <a:ext cx="1520498" cy="34624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Treatment</a:t>
            </a:r>
            <a:endParaRPr lang="en-GB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88642" y="1307587"/>
            <a:ext cx="1526885" cy="333045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Seen </a:t>
            </a:r>
            <a:endParaRPr lang="en-GB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88641" y="4252610"/>
            <a:ext cx="1509554" cy="52763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 Provider Transfer</a:t>
            </a:r>
          </a:p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Best Practice</a:t>
            </a:r>
            <a:endParaRPr lang="en-GB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hevron 80"/>
          <p:cNvSpPr/>
          <p:nvPr/>
        </p:nvSpPr>
        <p:spPr>
          <a:xfrm rot="5400000">
            <a:off x="1646131" y="4303188"/>
            <a:ext cx="540060" cy="414045"/>
          </a:xfrm>
          <a:prstGeom prst="chevron">
            <a:avLst/>
          </a:prstGeom>
          <a:solidFill>
            <a:srgbClr val="FF99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60083" y="4419132"/>
            <a:ext cx="3514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31</a:t>
            </a:r>
            <a:endParaRPr lang="en-GB" sz="1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908570" y="4971822"/>
            <a:ext cx="59258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15 days</a:t>
            </a:r>
            <a:endParaRPr lang="en-GB" sz="900" b="1" dirty="0"/>
          </a:p>
        </p:txBody>
      </p:sp>
      <p:cxnSp>
        <p:nvCxnSpPr>
          <p:cNvPr id="89" name="Straight Arrow Connector 88"/>
          <p:cNvCxnSpPr>
            <a:stCxn id="25" idx="3"/>
          </p:cNvCxnSpPr>
          <p:nvPr/>
        </p:nvCxnSpPr>
        <p:spPr>
          <a:xfrm flipH="1">
            <a:off x="1916161" y="5851942"/>
            <a:ext cx="2638" cy="3429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d pathway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Timed pathway template 2015</Template>
  <TotalTime>486</TotalTime>
  <Words>223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Timed pathway template 2015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Richardson</dc:creator>
  <cp:lastModifiedBy>Collard, Claire</cp:lastModifiedBy>
  <cp:revision>37</cp:revision>
  <dcterms:created xsi:type="dcterms:W3CDTF">2015-10-30T11:28:59Z</dcterms:created>
  <dcterms:modified xsi:type="dcterms:W3CDTF">2018-03-08T15:14:15Z</dcterms:modified>
</cp:coreProperties>
</file>